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23_B2D844C7.xml" ContentType="application/vnd.ms-powerpoint.comments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omments/modernComment_127_A895606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3" r:id="rId5"/>
  </p:sldMasterIdLst>
  <p:notesMasterIdLst>
    <p:notesMasterId r:id="rId56"/>
  </p:notesMasterIdLst>
  <p:sldIdLst>
    <p:sldId id="256" r:id="rId6"/>
    <p:sldId id="304" r:id="rId7"/>
    <p:sldId id="305" r:id="rId8"/>
    <p:sldId id="327" r:id="rId9"/>
    <p:sldId id="284" r:id="rId10"/>
    <p:sldId id="286" r:id="rId11"/>
    <p:sldId id="258" r:id="rId12"/>
    <p:sldId id="257" r:id="rId13"/>
    <p:sldId id="260" r:id="rId14"/>
    <p:sldId id="307" r:id="rId15"/>
    <p:sldId id="306" r:id="rId16"/>
    <p:sldId id="309" r:id="rId17"/>
    <p:sldId id="308" r:id="rId18"/>
    <p:sldId id="332" r:id="rId19"/>
    <p:sldId id="287" r:id="rId20"/>
    <p:sldId id="329" r:id="rId21"/>
    <p:sldId id="290" r:id="rId22"/>
    <p:sldId id="323" r:id="rId23"/>
    <p:sldId id="291" r:id="rId24"/>
    <p:sldId id="292" r:id="rId25"/>
    <p:sldId id="302" r:id="rId26"/>
    <p:sldId id="321" r:id="rId27"/>
    <p:sldId id="322" r:id="rId28"/>
    <p:sldId id="324" r:id="rId29"/>
    <p:sldId id="325" r:id="rId30"/>
    <p:sldId id="301" r:id="rId31"/>
    <p:sldId id="299" r:id="rId32"/>
    <p:sldId id="261" r:id="rId33"/>
    <p:sldId id="328" r:id="rId34"/>
    <p:sldId id="263" r:id="rId35"/>
    <p:sldId id="289" r:id="rId36"/>
    <p:sldId id="311" r:id="rId37"/>
    <p:sldId id="318" r:id="rId38"/>
    <p:sldId id="314" r:id="rId39"/>
    <p:sldId id="315" r:id="rId40"/>
    <p:sldId id="317" r:id="rId41"/>
    <p:sldId id="316" r:id="rId42"/>
    <p:sldId id="330" r:id="rId43"/>
    <p:sldId id="331" r:id="rId44"/>
    <p:sldId id="294" r:id="rId45"/>
    <p:sldId id="295" r:id="rId46"/>
    <p:sldId id="319" r:id="rId47"/>
    <p:sldId id="320" r:id="rId48"/>
    <p:sldId id="296" r:id="rId49"/>
    <p:sldId id="310" r:id="rId50"/>
    <p:sldId id="297" r:id="rId51"/>
    <p:sldId id="312" r:id="rId52"/>
    <p:sldId id="298" r:id="rId53"/>
    <p:sldId id="326" r:id="rId54"/>
    <p:sldId id="259" r:id="rId5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279C31-B37C-FDDB-AF90-C6A831B04C2B}" name="Tanja Ronzhina" initials="TR" userId="S::T.Ronzhina@geonovum.nl::c6b628f1-73f3-404b-a4e5-c9f56665df6e" providerId="AD"/>
  <p188:author id="{9E4A5CC1-17A9-9617-2AB5-B9F5184FE4EB}" name="Rolf Jonker" initials="" userId="S::r.jonker@geonovum.nl::2b52a219-3055-4271-9760-9a74e04aca5e" providerId="AD"/>
  <p188:author id="{4A00BEF2-753A-3428-5251-2C5A0062F93D}" name="Tanja Ronzhina" initials="TR" userId="S::t.ronzhina@geonovum.nl::c6b628f1-73f3-404b-a4e5-c9f56665df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F0C"/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5A9BB-8C46-8800-FF3D-96D5D51B09D5}" v="833" dt="2025-04-23T05:16:33.907"/>
    <p1510:client id="{3B21282C-05A9-4D38-87E6-D7F6880F6CD1}" v="113" dt="2025-04-23T09:25:57.072"/>
    <p1510:client id="{66B774EC-7C41-4A76-B8B3-E8F2E4C44063}" v="809" dt="2025-04-24T09:53:54.585"/>
    <p1510:client id="{D2BDE326-196D-D1FA-8DF6-1B34CBDE5F87}" v="78" dt="2025-04-22T16:30:06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omments/modernComment_123_B2D844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C9F9D3-9FC9-43D7-BCE0-9BF612B7329A}" authorId="{E1279C31-B37C-FDDB-AF90-C6A831B04C2B}" created="2025-03-13T10:11:00.035">
    <pc:sldMkLst xmlns:pc="http://schemas.microsoft.com/office/powerpoint/2013/main/command">
      <pc:docMk/>
      <pc:sldMk cId="3000517831" sldId="291"/>
    </pc:sldMkLst>
    <p188:txBody>
      <a:bodyPr/>
      <a:lstStyle/>
      <a:p>
        <a:r>
          <a:rPr lang="nl-NL"/>
          <a:t>Wat is een verschill tussen vocab en ontologie? Toevoegen aan de slide.
</a:t>
        </a:r>
      </a:p>
    </p188:txBody>
  </p188:cm>
</p188:cmLst>
</file>

<file path=ppt/comments/modernComment_127_A89560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6E2482-4B10-413B-82F1-ED05BF3E737C}" authorId="{4A00BEF2-753A-3428-5251-2C5A0062F93D}" created="2025-04-22T11:57:13.990" startDate="2025-04-22T11:57:13.990" dueDate="2025-04-22T11:57:13.990" assignedTo="{9E4A5CC1-17A9-9617-2AB5-B9F5184FE4EB}" title="@Rolf Jonker mag je hier een voorbeeld van VCS toevoegen? Kan aan meerde dan 1 slides">
    <pc:sldMkLst xmlns:pc="http://schemas.microsoft.com/office/powerpoint/2013/main/command">
      <pc:docMk/>
      <pc:sldMk cId="2828361838" sldId="295"/>
    </pc:sldMkLst>
    <p188:txBody>
      <a:bodyPr/>
      <a:lstStyle/>
      <a:p>
        <a:r>
          <a:rPr lang="en-US"/>
          <a:t>[@Rolf Jonker] mag je hier een voorbeeld van VCS toevoegen? Kan aan meerde dan 1 slides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04-22T11:57:13.990" id="{74D3AE4A-7F34-48C8-933C-7B567CD0A9F0}">
              <p228:atrbtn authorId="{4A00BEF2-753A-3428-5251-2C5A0062F93D}"/>
              <p228:anchr>
                <p228:comment id="{4E6E2482-4B10-413B-82F1-ED05BF3E737C}"/>
              </p228:anchr>
              <p228:add/>
            </p228:event>
            <p228:event time="2025-04-22T11:57:13.990" id="{C64CA5B4-227E-4F3E-973A-F5C7B9A29D5B}">
              <p228:atrbtn authorId="{4A00BEF2-753A-3428-5251-2C5A0062F93D}"/>
              <p228:anchr>
                <p228:comment id="{4E6E2482-4B10-413B-82F1-ED05BF3E737C}"/>
              </p228:anchr>
              <p228:asgn authorId="{9E4A5CC1-17A9-9617-2AB5-B9F5184FE4EB}"/>
            </p228:event>
            <p228:event time="2025-04-22T11:57:13.990" id="{6A72E33E-BCF8-42AC-9E41-F7BE88CA4BE3}">
              <p228:atrbtn authorId="{4A00BEF2-753A-3428-5251-2C5A0062F93D}"/>
              <p228:anchr>
                <p228:comment id="{4E6E2482-4B10-413B-82F1-ED05BF3E737C}"/>
              </p228:anchr>
              <p228:title val="@Rolf Jonker mag je hier een voorbeeld van VCS toevoegen? Kan aan meerde dan 1 slides"/>
            </p228:event>
            <p228:event time="2025-04-22T11:57:13.990" id="{FD0B79A9-3488-4887-9857-90EEFB6D5F24}">
              <p228:atrbtn authorId="{4A00BEF2-753A-3428-5251-2C5A0062F93D}"/>
              <p228:anchr>
                <p228:comment id="{4E6E2482-4B10-413B-82F1-ED05BF3E737C}"/>
              </p228:anchr>
              <p228:date stDt="2025-04-22T11:57:13.990" endDt="2025-04-22T11:57:13.990"/>
            </p228:event>
          </p228:history>
        </p228:taskDetail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24-4-2025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61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229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24-4-2025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24-4-2025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24-4-2025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672123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1614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741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3337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8474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577333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810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5237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8327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4587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201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6399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678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729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7148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43075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76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64154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24-4-2025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0844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32934032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7964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7661590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2058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1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688452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33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24-4-2025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31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24-4-2025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9054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24-4-2025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25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0623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0237992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40149249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6ECA-D523-45A2-B669-500327461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A1C4A7A-5D71-488B-BFCD-5267E92E6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40F11F-2118-438F-AB5D-7D2360A3B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27D2-2947-4109-866A-BFCE34A1B045}" type="datetimeFigureOut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41F8BA-4030-47D6-AB0A-52BE369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F19BC8-2E16-40FA-B1B2-C7D6E1DA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DB79-BD3B-4336-B668-42FD7874C21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02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24-4-2025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1360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491">
          <p15:clr>
            <a:srgbClr val="F26B43"/>
          </p15:clr>
        </p15:guide>
        <p15:guide id="4" pos="189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703">
          <p15:clr>
            <a:srgbClr val="F26B43"/>
          </p15:clr>
        </p15:guide>
        <p15:guide id="8" orient="horz" pos="187">
          <p15:clr>
            <a:srgbClr val="F26B43"/>
          </p15:clr>
        </p15:guide>
        <p15:guide id="9" pos="3749">
          <p15:clr>
            <a:srgbClr val="F26B43"/>
          </p15:clr>
        </p15:guide>
        <p15:guide id="10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data.pldn.nl/playalod/diere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www.ontotext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v.linkeddata.es/dataset/lov/" TargetMode="External"/><Relationship Id="rId2" Type="http://schemas.microsoft.com/office/2018/10/relationships/comments" Target="../comments/modernComment_123_B2D844C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w3.org/TR/vocab-dcat-3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chema.org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w3.org/TR/skos-prim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dublincore.org/specifications/dublin-core/dcmi-term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eonovum.github.io/NEN3610-Linkeddata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labs.kadaster.nl/brt/top10nl/sparq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triplydb.com/wouter/pleiades/sparq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cs.ogc.org/is/22-047r1/22-047r1.html#_ec270845-4027-4c7d-bb19-8131970a73ec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gc.org/is/22-047r1/22-047r1.html#_dc9619d5-0ced-45ad-92a8-7390c6daea6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onovum/ogc-api-workshops/tree/main/LD%20workshop/beginner_oefe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127_A895606E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kkg.kadaster.nl/sparql/" TargetMode="External"/><Relationship Id="rId2" Type="http://schemas.openxmlformats.org/officeDocument/2006/relationships/hyperlink" Target="https://data.labs.kadaster.nl/kadaster/kk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kadaster.nl/innovatie/querybuilder/demonstrator/" TargetMode="External"/><Relationship Id="rId2" Type="http://schemas.openxmlformats.org/officeDocument/2006/relationships/hyperlink" Target="https://data.labs.kadaster.nl/kadaster/kk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ata.labs.kadaster.nl/nen/-/stories/semantic-search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eonovum.github.io/NEN3610-Linkeddata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data.osm.pldn.n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totext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od-cloud.net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Geonovum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err="1"/>
              <a:t>Linked</a:t>
            </a:r>
            <a:r>
              <a:rPr lang="nl-NL"/>
              <a:t> data workshop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5" y="3832745"/>
            <a:ext cx="3877409" cy="216000"/>
          </a:xfrm>
        </p:spPr>
        <p:txBody>
          <a:bodyPr/>
          <a:lstStyle/>
          <a:p>
            <a:r>
              <a:rPr lang="en-US"/>
              <a:t>Tanja Ronzhina, Rolf Jonker, Bart de </a:t>
            </a:r>
            <a:r>
              <a:rPr lang="en-US" err="1"/>
              <a:t>Lathouwer</a:t>
            </a:r>
            <a:endParaRPr lang="nl-NL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/>
              <a:t>Woensdag 23 april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EF0E-E7F7-22E4-36A1-936D663B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C23B-8A45-D83E-44A7-DCE88ACA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Data </a:t>
            </a:r>
            <a:r>
              <a:rPr lang="en-US" err="1"/>
              <a:t>Bouwstenen</a:t>
            </a:r>
            <a:r>
              <a:rPr lang="en-US"/>
              <a:t> – Een “Triple”</a:t>
            </a:r>
          </a:p>
        </p:txBody>
      </p:sp>
      <p:pic>
        <p:nvPicPr>
          <p:cNvPr id="3" name="Afbeelding 11">
            <a:extLst>
              <a:ext uri="{FF2B5EF4-FFF2-40B4-BE49-F238E27FC236}">
                <a16:creationId xmlns:a16="http://schemas.microsoft.com/office/drawing/2014/main" id="{A2B15FE8-E6D7-7EA2-E256-33BE24ED75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96" y="1280160"/>
            <a:ext cx="11781124" cy="1871291"/>
          </a:xfrm>
          <a:prstGeom prst="rect">
            <a:avLst/>
          </a:prstGeom>
        </p:spPr>
      </p:pic>
      <p:pic>
        <p:nvPicPr>
          <p:cNvPr id="4" name="Afbeelding 8">
            <a:extLst>
              <a:ext uri="{FF2B5EF4-FFF2-40B4-BE49-F238E27FC236}">
                <a16:creationId xmlns:a16="http://schemas.microsoft.com/office/drawing/2014/main" id="{AF42953F-BB42-244D-7042-A9917104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96" y="3151451"/>
            <a:ext cx="11719431" cy="904316"/>
          </a:xfrm>
          <a:prstGeom prst="rect">
            <a:avLst/>
          </a:prstGeom>
        </p:spPr>
      </p:pic>
      <p:pic>
        <p:nvPicPr>
          <p:cNvPr id="6" name="Afbeelding 19">
            <a:extLst>
              <a:ext uri="{FF2B5EF4-FFF2-40B4-BE49-F238E27FC236}">
                <a16:creationId xmlns:a16="http://schemas.microsoft.com/office/drawing/2014/main" id="{873A2750-349D-3AE8-B2EA-2E9BC97C06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96" y="3999562"/>
            <a:ext cx="11781124" cy="864096"/>
          </a:xfrm>
          <a:prstGeom prst="rect">
            <a:avLst/>
          </a:prstGeom>
        </p:spPr>
      </p:pic>
      <p:pic>
        <p:nvPicPr>
          <p:cNvPr id="7" name="Afbeelding 21">
            <a:extLst>
              <a:ext uri="{FF2B5EF4-FFF2-40B4-BE49-F238E27FC236}">
                <a16:creationId xmlns:a16="http://schemas.microsoft.com/office/drawing/2014/main" id="{13366DDA-0620-DD29-F99A-18C2C3DB1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92" t="21850" r="26659" b="68404"/>
          <a:stretch/>
        </p:blipFill>
        <p:spPr>
          <a:xfrm>
            <a:off x="3371392" y="4863658"/>
            <a:ext cx="2880319" cy="1623478"/>
          </a:xfrm>
          <a:prstGeom prst="rect">
            <a:avLst/>
          </a:prstGeom>
        </p:spPr>
      </p:pic>
      <p:pic>
        <p:nvPicPr>
          <p:cNvPr id="8" name="Afbeelding 20">
            <a:extLst>
              <a:ext uri="{FF2B5EF4-FFF2-40B4-BE49-F238E27FC236}">
                <a16:creationId xmlns:a16="http://schemas.microsoft.com/office/drawing/2014/main" id="{E94AE7DF-B4EF-81DB-6AE7-B65E67F94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44" t="21850" r="51108" b="68404"/>
          <a:stretch/>
        </p:blipFill>
        <p:spPr>
          <a:xfrm>
            <a:off x="6251711" y="4863658"/>
            <a:ext cx="2880319" cy="16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FCD8A-33B5-64A2-63CF-C129E8CD0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D512-36F1-DA8B-211A-A64EAACF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Data </a:t>
            </a:r>
            <a:r>
              <a:rPr lang="en-US" err="1"/>
              <a:t>Bouwstenen</a:t>
            </a:r>
            <a:r>
              <a:rPr lang="en-US"/>
              <a:t> – </a:t>
            </a:r>
            <a:r>
              <a:rPr lang="en-US" err="1"/>
              <a:t>een</a:t>
            </a:r>
            <a:r>
              <a:rPr lang="en-US"/>
              <a:t> “Graaf” 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3F7DB777-41A4-97CF-008D-2388C4723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4" t="21850" r="51108" b="68404"/>
          <a:stretch/>
        </p:blipFill>
        <p:spPr>
          <a:xfrm>
            <a:off x="6064813" y="4437112"/>
            <a:ext cx="2880319" cy="1623478"/>
          </a:xfrm>
          <a:prstGeom prst="rect">
            <a:avLst/>
          </a:prstGeom>
        </p:spPr>
      </p:pic>
      <p:pic>
        <p:nvPicPr>
          <p:cNvPr id="10" name="Afbeelding 14">
            <a:extLst>
              <a:ext uri="{FF2B5EF4-FFF2-40B4-BE49-F238E27FC236}">
                <a16:creationId xmlns:a16="http://schemas.microsoft.com/office/drawing/2014/main" id="{E2FB5A98-77A8-BED3-6D44-2C98FE18F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92" t="21850" r="26659" b="68404"/>
          <a:stretch/>
        </p:blipFill>
        <p:spPr>
          <a:xfrm>
            <a:off x="2855640" y="4437112"/>
            <a:ext cx="2880319" cy="1623478"/>
          </a:xfrm>
          <a:prstGeom prst="rect">
            <a:avLst/>
          </a:prstGeom>
        </p:spPr>
      </p:pic>
      <p:pic>
        <p:nvPicPr>
          <p:cNvPr id="11" name="Afbeelding 9">
            <a:extLst>
              <a:ext uri="{FF2B5EF4-FFF2-40B4-BE49-F238E27FC236}">
                <a16:creationId xmlns:a16="http://schemas.microsoft.com/office/drawing/2014/main" id="{64325573-9C8C-04BD-CEBB-98FB4E47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83" t="35401" r="15043" b="35634"/>
          <a:stretch/>
        </p:blipFill>
        <p:spPr>
          <a:xfrm>
            <a:off x="1487488" y="1303079"/>
            <a:ext cx="4320480" cy="4824536"/>
          </a:xfrm>
          <a:prstGeom prst="rect">
            <a:avLst/>
          </a:prstGeom>
        </p:spPr>
      </p:pic>
      <p:pic>
        <p:nvPicPr>
          <p:cNvPr id="12" name="Afbeelding 16">
            <a:extLst>
              <a:ext uri="{FF2B5EF4-FFF2-40B4-BE49-F238E27FC236}">
                <a16:creationId xmlns:a16="http://schemas.microsoft.com/office/drawing/2014/main" id="{ABF44E62-BC0F-B4E6-C73A-4A5345FE2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2" t="35401" r="51884" b="35634"/>
          <a:stretch/>
        </p:blipFill>
        <p:spPr>
          <a:xfrm>
            <a:off x="5663951" y="1250017"/>
            <a:ext cx="4320480" cy="4824536"/>
          </a:xfrm>
          <a:prstGeom prst="rect">
            <a:avLst/>
          </a:prstGeom>
        </p:spPr>
      </p:pic>
      <p:pic>
        <p:nvPicPr>
          <p:cNvPr id="13" name="Afbeelding 15">
            <a:extLst>
              <a:ext uri="{FF2B5EF4-FFF2-40B4-BE49-F238E27FC236}">
                <a16:creationId xmlns:a16="http://schemas.microsoft.com/office/drawing/2014/main" id="{6CCA24FC-A9F4-9CA7-CEF7-A236B627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52" t="32325" r="44378" b="64845"/>
          <a:stretch/>
        </p:blipFill>
        <p:spPr>
          <a:xfrm>
            <a:off x="10235525" y="3359124"/>
            <a:ext cx="1728192" cy="471350"/>
          </a:xfrm>
          <a:prstGeom prst="rect">
            <a:avLst/>
          </a:prstGeom>
        </p:spPr>
      </p:pic>
      <p:pic>
        <p:nvPicPr>
          <p:cNvPr id="14" name="Afbeelding 18">
            <a:extLst>
              <a:ext uri="{FF2B5EF4-FFF2-40B4-BE49-F238E27FC236}">
                <a16:creationId xmlns:a16="http://schemas.microsoft.com/office/drawing/2014/main" id="{7D6BEB0F-9218-A4DA-455F-E4FBE3BB2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4" t="65104" r="54077" b="723"/>
          <a:stretch/>
        </p:blipFill>
        <p:spPr>
          <a:xfrm>
            <a:off x="6059062" y="1369192"/>
            <a:ext cx="3775601" cy="4766736"/>
          </a:xfrm>
          <a:prstGeom prst="rect">
            <a:avLst/>
          </a:prstGeom>
        </p:spPr>
      </p:pic>
      <p:pic>
        <p:nvPicPr>
          <p:cNvPr id="15" name="Afbeelding 6">
            <a:extLst>
              <a:ext uri="{FF2B5EF4-FFF2-40B4-BE49-F238E27FC236}">
                <a16:creationId xmlns:a16="http://schemas.microsoft.com/office/drawing/2014/main" id="{722436B3-EAAD-017A-5A7B-0274910C9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9" t="65108" r="5796" b="1"/>
          <a:stretch/>
        </p:blipFill>
        <p:spPr>
          <a:xfrm>
            <a:off x="1823934" y="1405845"/>
            <a:ext cx="4320480" cy="484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86E5-C255-ADF2-2B4E-F76A3F97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FF9D7-A40F-58BF-1CCC-7BA614ED5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81" y="2164080"/>
            <a:ext cx="6830498" cy="45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AFD65-0BB8-D05B-E6C4-5F231801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Data </a:t>
            </a:r>
            <a:r>
              <a:rPr lang="en-US" err="1"/>
              <a:t>Bouwstenen</a:t>
            </a:r>
            <a:r>
              <a:rPr lang="en-US"/>
              <a:t> – Linken</a:t>
            </a:r>
          </a:p>
        </p:txBody>
      </p:sp>
      <p:pic>
        <p:nvPicPr>
          <p:cNvPr id="1028" name="Picture 4" descr="Informal graph of the sample dataset">
            <a:extLst>
              <a:ext uri="{FF2B5EF4-FFF2-40B4-BE49-F238E27FC236}">
                <a16:creationId xmlns:a16="http://schemas.microsoft.com/office/drawing/2014/main" id="{0A6CE601-DF46-9A9F-5E9A-4C784B74B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22"/>
          <a:stretch/>
        </p:blipFill>
        <p:spPr bwMode="auto">
          <a:xfrm>
            <a:off x="1938201" y="1280159"/>
            <a:ext cx="8141970" cy="533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 of the sample triples">
            <a:extLst>
              <a:ext uri="{FF2B5EF4-FFF2-40B4-BE49-F238E27FC236}">
                <a16:creationId xmlns:a16="http://schemas.microsoft.com/office/drawing/2014/main" id="{CC669E9C-FF37-CFDC-AADB-369EB521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02" y="1280158"/>
            <a:ext cx="8141969" cy="55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6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E843-51F5-848F-6FD2-F04F3822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0C16-9EFA-1A8D-249C-F3DE573D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Relationele</a:t>
            </a:r>
            <a:r>
              <a:rPr lang="en-US"/>
              <a:t> data </a:t>
            </a:r>
            <a:r>
              <a:rPr lang="en-US" err="1"/>
              <a:t>naar</a:t>
            </a:r>
            <a:r>
              <a:rPr lang="en-US"/>
              <a:t> Linked Data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303761-AE1C-2EC8-067B-55F9A3CCF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55" b="10889"/>
          <a:stretch/>
        </p:blipFill>
        <p:spPr>
          <a:xfrm>
            <a:off x="811196" y="1539240"/>
            <a:ext cx="10569608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11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DCDEF-7A8E-5470-6A57-86FBFA3F3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0681-A209-B1EB-226C-5C3FE3E3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Vaste </a:t>
            </a:r>
            <a:r>
              <a:rPr lang="en-US" err="1"/>
              <a:t>structuur</a:t>
            </a:r>
            <a:r>
              <a:rPr lang="en-US"/>
              <a:t> vs </a:t>
            </a:r>
            <a:r>
              <a:rPr lang="en-US" err="1"/>
              <a:t>vrije</a:t>
            </a:r>
            <a:r>
              <a:rPr lang="en-US"/>
              <a:t> </a:t>
            </a:r>
            <a:r>
              <a:rPr lang="en-US" err="1"/>
              <a:t>basisvorm</a:t>
            </a:r>
            <a:endParaRPr lang="en-US"/>
          </a:p>
        </p:txBody>
      </p:sp>
      <p:pic>
        <p:nvPicPr>
          <p:cNvPr id="4098" name="Picture 2" descr="Structuurformule van boterzuur">
            <a:extLst>
              <a:ext uri="{FF2B5EF4-FFF2-40B4-BE49-F238E27FC236}">
                <a16:creationId xmlns:a16="http://schemas.microsoft.com/office/drawing/2014/main" id="{15A7BD0B-A74E-ED0F-F064-7DCDF4E21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593893"/>
            <a:ext cx="4299585" cy="199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26A8828A-040A-0C5A-D7DA-6CBB8487C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341120"/>
            <a:ext cx="4617720" cy="46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9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blue boxes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8D5EFF92-CF32-23EF-F40C-65FB28B9AD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 rot="5400000">
            <a:off x="1056972" y="1030574"/>
            <a:ext cx="5418613" cy="6096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8684D-D3D2-3DA5-A469-EA8EA2AB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11204105" cy="1280159"/>
          </a:xfrm>
        </p:spPr>
        <p:txBody>
          <a:bodyPr anchor="b">
            <a:normAutofit/>
          </a:bodyPr>
          <a:lstStyle/>
          <a:p>
            <a:r>
              <a:rPr lang="en-US"/>
              <a:t>  Het is </a:t>
            </a:r>
            <a:r>
              <a:rPr lang="en-US" err="1"/>
              <a:t>speeltijd</a:t>
            </a:r>
            <a:r>
              <a:rPr lang="en-US"/>
              <a:t> (Play-a-LOD Dieren).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A6D3ACA-4649-5ACF-7383-86970DFA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pPr>
                <a:spcAft>
                  <a:spcPts val="600"/>
                </a:spcAft>
              </a:pPr>
              <a:t>15</a:t>
            </a:fld>
            <a:endParaRPr lang="nl-NL"/>
          </a:p>
        </p:txBody>
      </p:sp>
      <p:pic>
        <p:nvPicPr>
          <p:cNvPr id="5" name="Picture 4" descr="A white antelope with long horns&#10;&#10;AI-generated content may be incorrect.">
            <a:extLst>
              <a:ext uri="{FF2B5EF4-FFF2-40B4-BE49-F238E27FC236}">
                <a16:creationId xmlns:a16="http://schemas.microsoft.com/office/drawing/2014/main" id="{3C1E6904-521D-3011-4FEF-49E0939C4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728" y="3009745"/>
            <a:ext cx="3842791" cy="38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01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DEED7-5F2E-4F6B-4B03-C373225C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6049D7-E24C-D2C2-8683-46AE62337E7E}"/>
              </a:ext>
            </a:extLst>
          </p:cNvPr>
          <p:cNvGrpSpPr/>
          <p:nvPr/>
        </p:nvGrpSpPr>
        <p:grpSpPr>
          <a:xfrm>
            <a:off x="5730240" y="-4157"/>
            <a:ext cx="6461760" cy="6878101"/>
            <a:chOff x="6095998" y="-4157"/>
            <a:chExt cx="6096002" cy="6488777"/>
          </a:xfrm>
        </p:grpSpPr>
        <p:pic>
          <p:nvPicPr>
            <p:cNvPr id="4" name="Picture 2" descr="2.865.600+ Koffie Stockfoto's, afbeeldingen en royalty-free beelden -  iStock | Koffiekop, Koffiebonen, Thee">
              <a:extLst>
                <a:ext uri="{FF2B5EF4-FFF2-40B4-BE49-F238E27FC236}">
                  <a16:creationId xmlns:a16="http://schemas.microsoft.com/office/drawing/2014/main" id="{31F0E1EC-1063-5BD5-DE33-0EF4472C9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8" y="-4157"/>
              <a:ext cx="6096002" cy="406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670B54F-C51E-D227-6DE2-CC8FE609F9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451"/>
            <a:stretch/>
          </p:blipFill>
          <p:spPr bwMode="auto">
            <a:xfrm>
              <a:off x="6102444" y="4059844"/>
              <a:ext cx="6089556" cy="2424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C72CDBD-1B37-4F0D-F02F-E72DA093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F27F2D96-D51A-4B90-67AF-4EDCF656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/>
          <a:p>
            <a:r>
              <a:rPr lang="nl-NL"/>
              <a:t>Korte pauze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34845-5A2D-A844-8342-BEF67407AB26}"/>
              </a:ext>
            </a:extLst>
          </p:cNvPr>
          <p:cNvSpPr txBox="1"/>
          <p:nvPr/>
        </p:nvSpPr>
        <p:spPr>
          <a:xfrm>
            <a:off x="1066798" y="6462156"/>
            <a:ext cx="4663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err="1">
                <a:solidFill>
                  <a:schemeClr val="bg1"/>
                </a:solidFill>
                <a:effectLst/>
                <a:latin typeface="Overpass"/>
              </a:rPr>
              <a:t>Semantisch</a:t>
            </a:r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 Web (</a:t>
            </a:r>
            <a:r>
              <a:rPr lang="en-US" b="1" i="0">
                <a:solidFill>
                  <a:schemeClr val="bg1"/>
                </a:solidFill>
                <a:effectLst/>
                <a:latin typeface="Overpas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https://www.ontotext.com/</a:t>
            </a:r>
            <a:r>
              <a:rPr lang="en-US" b="1" i="0">
                <a:solidFill>
                  <a:schemeClr val="bg1"/>
                </a:solidFill>
                <a:effectLst/>
                <a:latin typeface="Overpass"/>
              </a:rPr>
              <a:t>)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3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D22D-2677-03AE-0358-C77D38CD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Ontologieën</a:t>
            </a:r>
            <a:endParaRPr lang="nl-NL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B8C3-53E1-B58A-A723-083AC77F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Welke </a:t>
            </a:r>
            <a:r>
              <a:rPr lang="en-US" err="1">
                <a:ea typeface="+mn-lt"/>
                <a:cs typeface="+mn-lt"/>
              </a:rPr>
              <a:t>ontologieën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zijn</a:t>
            </a:r>
            <a:r>
              <a:rPr lang="en-US">
                <a:ea typeface="+mn-lt"/>
                <a:cs typeface="+mn-lt"/>
              </a:rPr>
              <a:t> er?</a:t>
            </a:r>
          </a:p>
          <a:p>
            <a:r>
              <a:rPr lang="en-US">
                <a:ea typeface="+mn-lt"/>
                <a:cs typeface="+mn-lt"/>
              </a:rPr>
              <a:t>Kan </a:t>
            </a:r>
            <a:r>
              <a:rPr lang="en-US" err="1">
                <a:ea typeface="+mn-lt"/>
                <a:cs typeface="+mn-lt"/>
              </a:rPr>
              <a:t>ik</a:t>
            </a:r>
            <a:r>
              <a:rPr lang="en-US">
                <a:ea typeface="+mn-lt"/>
                <a:cs typeface="+mn-lt"/>
              </a:rPr>
              <a:t> ze </a:t>
            </a:r>
            <a:r>
              <a:rPr lang="en-US" err="1">
                <a:ea typeface="+mn-lt"/>
                <a:cs typeface="+mn-lt"/>
              </a:rPr>
              <a:t>hergebruiken</a:t>
            </a:r>
            <a:r>
              <a:rPr lang="en-US">
                <a:ea typeface="+mn-lt"/>
                <a:cs typeface="+mn-lt"/>
              </a:rPr>
              <a:t>?</a:t>
            </a:r>
          </a:p>
          <a:p>
            <a:r>
              <a:rPr lang="en-US" err="1">
                <a:ea typeface="+mn-lt"/>
                <a:cs typeface="+mn-lt"/>
              </a:rPr>
              <a:t>Waarom</a:t>
            </a:r>
            <a:r>
              <a:rPr lang="en-US">
                <a:ea typeface="+mn-lt"/>
                <a:cs typeface="+mn-lt"/>
              </a:rPr>
              <a:t>? En </a:t>
            </a:r>
            <a:r>
              <a:rPr lang="en-US" err="1">
                <a:ea typeface="+mn-lt"/>
                <a:cs typeface="+mn-lt"/>
              </a:rPr>
              <a:t>voor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welke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doelen</a:t>
            </a:r>
            <a:r>
              <a:rPr lang="en-US">
                <a:ea typeface="+mn-lt"/>
                <a:cs typeface="+mn-lt"/>
              </a:rPr>
              <a:t>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06F54-A09E-7E3C-F0E2-07218116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7545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06E7-16AA-190A-EA80-250DD345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8431-21D0-B67A-DC8D-67526480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Ontologieën</a:t>
            </a:r>
            <a:endParaRPr lang="nl-NL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F6DA-201C-96AD-9B9C-BF0880F4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18</a:t>
            </a:fld>
            <a:endParaRPr lang="nl-N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0D11385-BF59-4A66-B7AA-079D9CCDF4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3271" y="1525010"/>
            <a:ext cx="1197872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Taxonomie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	Hiërarchische indeling van concepten (bijv. soort–geslacht–familie)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Vocabulaire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	Lijst van termen met definities (bijv. woordenlijst of begrippenlijst)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Ontologie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	Formeel model van concepten én hun relaties, vaak met logica (bijv. “elke gemeente heeft een burgemeester”)</a:t>
            </a:r>
          </a:p>
        </p:txBody>
      </p:sp>
    </p:spTree>
    <p:extLst>
      <p:ext uri="{BB962C8B-B14F-4D97-AF65-F5344CB8AC3E}">
        <p14:creationId xmlns:p14="http://schemas.microsoft.com/office/powerpoint/2010/main" val="379743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40BC7-06D0-C371-60ED-B19B85CA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07CE-10AA-EBFE-9922-D4C51D1E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Ontologieën</a:t>
            </a:r>
            <a:endParaRPr lang="en-US" b="0" err="1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53B9D-4C9B-024B-FB35-F8972D96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19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AA46F-F7B7-F613-70B0-8BC8D023F02F}"/>
              </a:ext>
            </a:extLst>
          </p:cNvPr>
          <p:cNvSpPr txBox="1"/>
          <p:nvPr/>
        </p:nvSpPr>
        <p:spPr>
          <a:xfrm>
            <a:off x="300039" y="28197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b="0" i="0" u="none" strike="noStrike" err="1">
                <a:solidFill>
                  <a:srgbClr val="000000"/>
                </a:solidFill>
                <a:effectLst/>
                <a:hlinkClick r:id="rId3"/>
              </a:rPr>
              <a:t>Linked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hlinkClick r:id="rId3"/>
              </a:rPr>
              <a:t> Open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  <a:hlinkClick r:id="rId3"/>
              </a:rPr>
              <a:t>Vocabularies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hlinkClick r:id="rId3"/>
              </a:rPr>
              <a:t> (LOV)</a:t>
            </a:r>
            <a:endParaRPr lang="nl-NL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A20B6-1B8F-C4AB-C788-C104248A1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446" y="1280160"/>
            <a:ext cx="6088076" cy="53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178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D163-E308-D62C-8C3F-CDEF8E60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 anchor="b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0812B-939A-088D-F010-F74E0D53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nl-NL" sz="600"/>
          </a:p>
        </p:txBody>
      </p:sp>
      <p:pic>
        <p:nvPicPr>
          <p:cNvPr id="5" name="Picture 4" descr="Kalender met kruisjes.png">
            <a:extLst>
              <a:ext uri="{FF2B5EF4-FFF2-40B4-BE49-F238E27FC236}">
                <a16:creationId xmlns:a16="http://schemas.microsoft.com/office/drawing/2014/main" id="{0E86C716-6EB3-0967-7F4C-1BE9DB72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520826"/>
            <a:ext cx="1800000" cy="18000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A8C4-C8D3-578B-4BE0-F9D2CB1898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7624034" cy="4932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 err="1"/>
              <a:t>Kennismaking</a:t>
            </a:r>
            <a:endParaRPr lang="en-US" sz="2400"/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/>
              <a:t>Wat is het </a:t>
            </a:r>
            <a:r>
              <a:rPr lang="en-US" sz="2400" err="1"/>
              <a:t>semantisch</a:t>
            </a:r>
            <a:r>
              <a:rPr lang="en-US" sz="2400"/>
              <a:t> web en wat is linked data?</a:t>
            </a: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/>
              <a:t>Wat is </a:t>
            </a:r>
            <a:r>
              <a:rPr lang="en-US" sz="2400" err="1"/>
              <a:t>een</a:t>
            </a:r>
            <a:r>
              <a:rPr lang="en-US" sz="2400"/>
              <a:t> triple?</a:t>
            </a: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 err="1"/>
              <a:t>Spelletjes</a:t>
            </a:r>
            <a:r>
              <a:rPr lang="en-US" sz="2400"/>
              <a:t> </a:t>
            </a:r>
            <a:r>
              <a:rPr lang="en-US" sz="2400" err="1"/>
              <a:t>spelen</a:t>
            </a:r>
            <a:r>
              <a:rPr lang="en-US" sz="2400"/>
              <a:t> (Play-a-LOD </a:t>
            </a:r>
            <a:r>
              <a:rPr lang="en-US" sz="2400" err="1"/>
              <a:t>Dieren</a:t>
            </a:r>
            <a:r>
              <a:rPr lang="en-US" sz="2400"/>
              <a:t>)</a:t>
            </a: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 err="1">
                <a:ea typeface="+mn-lt"/>
                <a:cs typeface="+mn-lt"/>
              </a:rPr>
              <a:t>Ontologieën</a:t>
            </a:r>
            <a:endParaRPr lang="en-US" sz="2400"/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 err="1"/>
              <a:t>Triplestore</a:t>
            </a:r>
            <a:endParaRPr lang="en-US" sz="2400"/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/>
              <a:t>SPARQL en </a:t>
            </a:r>
            <a:r>
              <a:rPr lang="en-US" sz="2400" err="1"/>
              <a:t>geoSPARQL</a:t>
            </a:r>
            <a:endParaRPr lang="en-US" sz="2400"/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/>
              <a:t>Lunch</a:t>
            </a: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/>
              <a:t>Aan de slag! </a:t>
            </a: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 err="1">
                <a:ea typeface="+mn-lt"/>
                <a:cs typeface="+mn-lt"/>
              </a:rPr>
              <a:t>Voorbeelden</a:t>
            </a:r>
            <a:r>
              <a:rPr lang="en-US" sz="2400">
                <a:ea typeface="+mn-lt"/>
                <a:cs typeface="+mn-lt"/>
              </a:rPr>
              <a:t> en </a:t>
            </a:r>
            <a:r>
              <a:rPr lang="en-US" sz="2400" err="1">
                <a:ea typeface="+mn-lt"/>
                <a:cs typeface="+mn-lt"/>
              </a:rPr>
              <a:t>toepassingen</a:t>
            </a:r>
            <a:r>
              <a:rPr lang="en-US" sz="2400">
                <a:ea typeface="+mn-lt"/>
                <a:cs typeface="+mn-lt"/>
              </a:rPr>
              <a:t> van linked data</a:t>
            </a:r>
          </a:p>
        </p:txBody>
      </p:sp>
    </p:spTree>
    <p:extLst>
      <p:ext uri="{BB962C8B-B14F-4D97-AF65-F5344CB8AC3E}">
        <p14:creationId xmlns:p14="http://schemas.microsoft.com/office/powerpoint/2010/main" val="362830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E5681-8C8C-ED6C-9A0F-FCB6CB29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7E3E-BF01-966B-2C7A-FD1E55AE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Ontologieën</a:t>
            </a:r>
            <a:endParaRPr lang="en-US" b="0" err="1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C8426-BEC3-9923-D7FC-4BD04067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20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5F4BB-D442-0359-808E-A8A646A977F6}"/>
              </a:ext>
            </a:extLst>
          </p:cNvPr>
          <p:cNvSpPr txBox="1"/>
          <p:nvPr/>
        </p:nvSpPr>
        <p:spPr>
          <a:xfrm>
            <a:off x="300038" y="1374360"/>
            <a:ext cx="1146016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b="1"/>
              <a:t>DCAT (Data </a:t>
            </a:r>
            <a:r>
              <a:rPr lang="nl-NL" sz="2400" b="1" err="1"/>
              <a:t>Catalog</a:t>
            </a:r>
            <a:r>
              <a:rPr lang="nl-NL" sz="2400" b="1"/>
              <a:t> </a:t>
            </a:r>
            <a:r>
              <a:rPr lang="nl-NL" sz="2400" b="1" err="1"/>
              <a:t>Vocabulary</a:t>
            </a:r>
            <a:r>
              <a:rPr lang="nl-NL" sz="2400" b="1"/>
              <a:t>)</a:t>
            </a:r>
            <a:r>
              <a:rPr lang="nl-NL" sz="2400"/>
              <a:t> is een RDF-vocabulaire voor het beschrijven van datasets en datacatalogi. </a:t>
            </a:r>
          </a:p>
          <a:p>
            <a:pPr marL="342900" indent="-342900">
              <a:buFontTx/>
              <a:buChar char="-"/>
            </a:pPr>
            <a:r>
              <a:rPr lang="nl-NL" sz="2400" b="1"/>
              <a:t>Schema.org</a:t>
            </a:r>
            <a:r>
              <a:rPr lang="nl-NL" sz="2400"/>
              <a:t> biedt een breed scala aan semantische markeringen voor webpagina's om zoekmachines en andere toepassingen te helpen bij het interpreteren van content. </a:t>
            </a:r>
          </a:p>
          <a:p>
            <a:pPr marL="342900" indent="-342900">
              <a:buFontTx/>
              <a:buChar char="-"/>
            </a:pPr>
            <a:r>
              <a:rPr lang="nl-NL" sz="2400" b="1"/>
              <a:t>SKOS (Simple Knowledge </a:t>
            </a:r>
            <a:r>
              <a:rPr lang="nl-NL" sz="2400" b="1" err="1"/>
              <a:t>Organization</a:t>
            </a:r>
            <a:r>
              <a:rPr lang="nl-NL" sz="2400" b="1"/>
              <a:t> System)</a:t>
            </a:r>
            <a:r>
              <a:rPr lang="nl-NL" sz="2400"/>
              <a:t> wordt ingezet voor het beheren en publiceren van thesauri en taxonomieën.</a:t>
            </a:r>
          </a:p>
          <a:p>
            <a:pPr marL="342900" indent="-342900">
              <a:buFontTx/>
              <a:buChar char="-"/>
            </a:pPr>
            <a:r>
              <a:rPr lang="nl-NL" sz="2400" b="1" err="1"/>
              <a:t>DCTerms</a:t>
            </a:r>
            <a:r>
              <a:rPr lang="nl-NL" sz="2400" b="1"/>
              <a:t> (Dublin </a:t>
            </a:r>
            <a:r>
              <a:rPr lang="nl-NL" sz="2400" b="1" err="1"/>
              <a:t>Core</a:t>
            </a:r>
            <a:r>
              <a:rPr lang="nl-NL" sz="2400" b="1"/>
              <a:t> Metadata </a:t>
            </a:r>
            <a:r>
              <a:rPr lang="nl-NL" sz="2400" b="1" err="1"/>
              <a:t>Terms</a:t>
            </a:r>
            <a:r>
              <a:rPr lang="nl-NL" sz="2400" b="1"/>
              <a:t>)</a:t>
            </a:r>
            <a:r>
              <a:rPr lang="nl-NL" sz="2400"/>
              <a:t> is een verzameling metadata-elementen voor het beschrijven van digitale bronnen, vaak gebruikt in bibliotheken en archieven.</a:t>
            </a:r>
          </a:p>
          <a:p>
            <a:pPr marL="342900" indent="-342900">
              <a:buFontTx/>
              <a:buChar char="-"/>
            </a:pPr>
            <a:r>
              <a:rPr lang="nl-NL" sz="2400" b="1"/>
              <a:t>NEN 3610</a:t>
            </a:r>
            <a:r>
              <a:rPr lang="nl-NL" sz="2400"/>
              <a:t> is een Nederlandse standaard voor het modelleren van geografische informatie en wordt toegepast bij </a:t>
            </a:r>
            <a:r>
              <a:rPr lang="nl-NL" sz="2400" err="1"/>
              <a:t>geo</a:t>
            </a:r>
            <a:r>
              <a:rPr lang="nl-NL" sz="2400"/>
              <a:t>-informatie en basisregistraties.</a:t>
            </a:r>
          </a:p>
          <a:p>
            <a:pPr marL="342900" indent="-342900">
              <a:buFontTx/>
              <a:buChar char="-"/>
            </a:pPr>
            <a:r>
              <a:rPr lang="nl-NL" sz="2400" b="1"/>
              <a:t>NEN 2660 </a:t>
            </a:r>
            <a:r>
              <a:rPr lang="nl-NL" sz="2400"/>
              <a:t>biedt een raamwerk voor het ontwikkelen van samenhangende conceptuele modellen die betrekking hebben op de gebouwde omgeving. </a:t>
            </a:r>
          </a:p>
        </p:txBody>
      </p:sp>
    </p:spTree>
    <p:extLst>
      <p:ext uri="{BB962C8B-B14F-4D97-AF65-F5344CB8AC3E}">
        <p14:creationId xmlns:p14="http://schemas.microsoft.com/office/powerpoint/2010/main" val="238826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014E-E798-C2C9-6ED5-DE351A34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DCAT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9D383-C8E1-F221-B3B5-6DD3AC344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</a:pPr>
            <a:r>
              <a:rPr lang="nl-NL" b="1">
                <a:ea typeface="+mn-lt"/>
                <a:cs typeface="+mn-lt"/>
              </a:rPr>
              <a:t>DCAT</a:t>
            </a:r>
            <a:r>
              <a:rPr lang="nl-NL">
                <a:ea typeface="+mn-lt"/>
                <a:cs typeface="+mn-lt"/>
              </a:rPr>
              <a:t> = Data </a:t>
            </a:r>
            <a:r>
              <a:rPr lang="nl-NL" err="1">
                <a:ea typeface="+mn-lt"/>
                <a:cs typeface="+mn-lt"/>
              </a:rPr>
              <a:t>Catalog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Vocabulary</a:t>
            </a:r>
            <a:r>
              <a:rPr lang="nl-NL">
                <a:ea typeface="+mn-lt"/>
                <a:cs typeface="+mn-lt"/>
              </a:rPr>
              <a:t> (W3C-standaard voor datacatalogi)</a:t>
            </a:r>
            <a:endParaRPr lang="nl-NL"/>
          </a:p>
          <a:p>
            <a:r>
              <a:rPr lang="nl-NL">
                <a:ea typeface="+mn-lt"/>
                <a:cs typeface="+mn-lt"/>
              </a:rPr>
              <a:t>Beschrijft datasets, distributies, organisaties en licenties</a:t>
            </a:r>
            <a:endParaRPr lang="nl-NL"/>
          </a:p>
          <a:p>
            <a:r>
              <a:rPr lang="nl-NL">
                <a:ea typeface="+mn-lt"/>
                <a:cs typeface="+mn-lt"/>
              </a:rPr>
              <a:t>Maakt datasets beter vindbaar en bruikbaar op het web</a:t>
            </a:r>
            <a:endParaRPr lang="nl-NL"/>
          </a:p>
          <a:p>
            <a:r>
              <a:rPr lang="nl-NL">
                <a:ea typeface="+mn-lt"/>
                <a:cs typeface="+mn-lt"/>
              </a:rPr>
              <a:t>Bevordert interoperabiliteit tussen catalogi (zoals data.overheid.nl)</a:t>
            </a:r>
          </a:p>
          <a:p>
            <a:r>
              <a:rPr lang="nl-NL" err="1"/>
              <a:t>Uitbreidbaar</a:t>
            </a:r>
            <a:r>
              <a:rPr lang="nl-NL"/>
              <a:t> met profielen zoals </a:t>
            </a:r>
            <a:r>
              <a:rPr lang="nl-NL" b="1"/>
              <a:t>DCAT-AP</a:t>
            </a:r>
            <a:r>
              <a:rPr lang="nl-NL"/>
              <a:t> (Europees) en </a:t>
            </a:r>
            <a:r>
              <a:rPr lang="nl-NL" b="1"/>
              <a:t>DCAT-NL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26C22-5D98-F571-A47E-24809637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21</a:t>
            </a:fld>
            <a:endParaRPr lang="nl-NL"/>
          </a:p>
        </p:txBody>
      </p:sp>
      <p:pic>
        <p:nvPicPr>
          <p:cNvPr id="5" name="Picture 4" descr="A close-up of a logo&#10;&#10;AI-generated content may be incorrect.">
            <a:extLst>
              <a:ext uri="{FF2B5EF4-FFF2-40B4-BE49-F238E27FC236}">
                <a16:creationId xmlns:a16="http://schemas.microsoft.com/office/drawing/2014/main" id="{789859CD-4E12-C396-DE43-C9C6E15B9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998" y="4109194"/>
            <a:ext cx="3754895" cy="21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47DB1B51-20E0-B641-FAE7-8A1AE6C41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A9FA-74F7-4A6A-59B1-C23CA4B1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3"/>
              </a:rPr>
              <a:t>schema.org</a:t>
            </a:r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A5C1841-4EE5-4BE8-8AF8-6A17F988C9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0050" y="1875728"/>
            <a:ext cx="11412933" cy="231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nl-NL" altLang="nl-NL" sz="2600">
                <a:ea typeface="+mn-lt"/>
                <a:cs typeface="+mn-lt"/>
              </a:rPr>
              <a:t>Standaard voor gestructureerde data op het web</a:t>
            </a:r>
          </a:p>
          <a:p>
            <a:pPr fontAlgn="base">
              <a:spcAft>
                <a:spcPct val="0"/>
              </a:spcAft>
            </a:pPr>
            <a:r>
              <a:rPr lang="nl-NL" altLang="nl-NL" sz="2600">
                <a:ea typeface="+mn-lt"/>
                <a:cs typeface="+mn-lt"/>
              </a:rPr>
              <a:t>Definieert veelgebruikte types zoals Person, Event, </a:t>
            </a:r>
            <a:r>
              <a:rPr lang="nl-NL" altLang="nl-NL" sz="2600" err="1">
                <a:ea typeface="+mn-lt"/>
                <a:cs typeface="+mn-lt"/>
              </a:rPr>
              <a:t>Organization</a:t>
            </a:r>
            <a:r>
              <a:rPr lang="nl-NL" altLang="nl-NL" sz="2600">
                <a:ea typeface="+mn-lt"/>
                <a:cs typeface="+mn-lt"/>
              </a:rPr>
              <a:t>, </a:t>
            </a:r>
            <a:r>
              <a:rPr lang="nl-NL" altLang="nl-NL" sz="2600" err="1">
                <a:ea typeface="+mn-lt"/>
                <a:cs typeface="+mn-lt"/>
              </a:rPr>
              <a:t>Place</a:t>
            </a:r>
            <a:endParaRPr lang="nl-NL" altLang="nl-NL" sz="2600">
              <a:ea typeface="+mn-lt"/>
              <a:cs typeface="+mn-lt"/>
            </a:endParaRPr>
          </a:p>
          <a:p>
            <a:pPr fontAlgn="base">
              <a:spcAft>
                <a:spcPct val="0"/>
              </a:spcAft>
            </a:pPr>
            <a:r>
              <a:rPr lang="nl-NL" altLang="nl-NL" sz="2600">
                <a:ea typeface="+mn-lt"/>
                <a:cs typeface="+mn-lt"/>
              </a:rPr>
              <a:t>Helpt zoekmachines zoals Google en </a:t>
            </a:r>
            <a:r>
              <a:rPr lang="nl-NL" altLang="nl-NL" sz="2600" err="1">
                <a:ea typeface="+mn-lt"/>
                <a:cs typeface="+mn-lt"/>
              </a:rPr>
              <a:t>anderenom</a:t>
            </a:r>
            <a:r>
              <a:rPr lang="nl-NL" altLang="nl-NL" sz="2600">
                <a:ea typeface="+mn-lt"/>
                <a:cs typeface="+mn-lt"/>
              </a:rPr>
              <a:t> content beter te begrijpen</a:t>
            </a:r>
          </a:p>
          <a:p>
            <a:pPr fontAlgn="base">
              <a:spcAft>
                <a:spcPct val="0"/>
              </a:spcAft>
            </a:pPr>
            <a:r>
              <a:rPr lang="nl-NL" altLang="nl-NL" sz="2600">
                <a:ea typeface="+mn-lt"/>
                <a:cs typeface="+mn-lt"/>
              </a:rPr>
              <a:t>Breed toepasbaar: van webshops tot culturele instellingen en overheden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nl-NL" altLang="nl-NL" sz="2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59840-5BBB-B92B-D901-24962258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22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1A90DC-D3A8-BD21-4C6D-79C8E5F77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839" y="4503064"/>
            <a:ext cx="1286054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28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4CB05-E217-E6C3-2E74-398B4BBD7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A00F-886C-93C0-B0ED-5BA82DB5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SKOS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EE1B-A475-61AD-F530-6777E198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SKOS = Simple Knowledge </a:t>
            </a:r>
            <a:r>
              <a:rPr kumimoji="0" lang="nl-NL" altLang="nl-NL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Organization</a:t>
            </a:r>
            <a:r>
              <a:rPr kumimoji="0" lang="nl-NL" altLang="nl-NL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System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Gebruikt voor het modelleren van begrippenlijsten, thesauri en taxonomieën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Ondersteunt relaties zoals </a:t>
            </a:r>
            <a:r>
              <a:rPr kumimoji="0" lang="nl-NL" altLang="nl-NL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broader</a:t>
            </a:r>
            <a:r>
              <a:rPr kumimoji="0" lang="nl-NL" altLang="nl-NL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nl-NL" altLang="nl-NL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narrower</a:t>
            </a:r>
            <a:r>
              <a:rPr kumimoji="0" lang="nl-NL" altLang="nl-NL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nl-NL" altLang="nl-NL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related</a:t>
            </a:r>
            <a:endParaRPr kumimoji="0" lang="nl-NL" altLang="nl-NL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Veel gebruikt in bibliotheken, musea, overheid.</a:t>
            </a:r>
          </a:p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82324-7A5F-518D-4FF7-015D3533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CBB3B-BA0A-FBE3-ABF5-0F9DBB38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024"/>
          <a:stretch/>
        </p:blipFill>
        <p:spPr>
          <a:xfrm>
            <a:off x="7486347" y="4135200"/>
            <a:ext cx="4196850" cy="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7D346-769F-7C16-1609-4DC16104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FF0F-8D13-782E-3EF8-93FD731F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DCTERMS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D4D8C-2955-2DEA-3BBF-2DAD17A6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24</a:t>
            </a:fld>
            <a:endParaRPr lang="nl-NL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D42DD8-0FAC-8102-7660-6858E65950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6643" y="1900286"/>
            <a:ext cx="1138536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DCTERMS = Dublin </a:t>
            </a:r>
            <a:r>
              <a:rPr kumimoji="0" lang="nl-NL" altLang="nl-NL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Core</a:t>
            </a:r>
            <a:r>
              <a:rPr kumimoji="0" lang="nl-NL" altLang="nl-NL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nl-NL" altLang="nl-NL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Terms</a:t>
            </a: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een veelgebruikte metadata-standaard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Biedt eenvoudige termen zoals </a:t>
            </a:r>
            <a:r>
              <a:rPr kumimoji="0" lang="nl-NL" altLang="nl-NL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title</a:t>
            </a: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nl-NL" altLang="nl-NL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creator</a:t>
            </a: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date, subject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Wordt wereldwijd gebruikt voor het beschrijven van informatiebronnen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Vaak gebruikt samen met andere modellen zoals DCAT en SKOS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9E998F-9DFE-639B-2FDD-DC26E119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842" y="4064314"/>
            <a:ext cx="2591162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12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3847-F566-D1FC-A46C-D73C3E02E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4570-B245-2036-19A9-7B41F476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NEN3610-LD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84C8-16AB-FF17-A11E-F894501F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25</a:t>
            </a:fld>
            <a:endParaRPr lang="nl-NL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D3B0E2D-D7A0-DEE7-FD47-A33E7AF727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2925" y="1899577"/>
            <a:ext cx="1021947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NEN 3610</a:t>
            </a: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is de Nederlandse standaard voor </a:t>
            </a:r>
            <a:r>
              <a:rPr kumimoji="0" lang="nl-NL" altLang="nl-NL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geoinformatie</a:t>
            </a:r>
            <a:endParaRPr kumimoji="0" lang="nl-NL" alt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Biedt een generiek datamodel voor objecten als gebouwen, wegen, percelen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Gebaseerd op </a:t>
            </a:r>
            <a:r>
              <a:rPr kumimoji="0" lang="nl-NL" altLang="nl-NL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ontologieën</a:t>
            </a: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met concepten zoals Objecttype, Relatie, Identificatie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Maakt harmonisatie en hergebruik van </a:t>
            </a:r>
            <a:r>
              <a:rPr kumimoji="0" lang="nl-NL" altLang="nl-NL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geo</a:t>
            </a: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-informatie op het semantisch web mogelijk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741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7E79-D8EC-6FA9-CE65-8D27D1F7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</a:t>
            </a:r>
            <a:r>
              <a:rPr lang="en-US" err="1"/>
              <a:t>ttl</a:t>
            </a:r>
            <a:r>
              <a:rPr lang="en-US"/>
              <a:t> (</a:t>
            </a:r>
            <a:r>
              <a:rPr lang="en-US" err="1"/>
              <a:t>serializatie</a:t>
            </a:r>
            <a:r>
              <a:rPr lang="en-US"/>
              <a:t>)?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C18CD-7AB2-5B85-0719-26458482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26</a:t>
            </a:fld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51D01-6114-2DA2-F024-03064FCF2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sz="2000" b="1"/>
              <a:t>TTL (</a:t>
            </a:r>
            <a:r>
              <a:rPr lang="nl-NL" sz="2000" b="1" err="1"/>
              <a:t>Turtle</a:t>
            </a:r>
            <a:r>
              <a:rPr lang="nl-NL" sz="2000" b="1"/>
              <a:t>, </a:t>
            </a:r>
            <a:r>
              <a:rPr lang="nl-NL" sz="2000" b="1" err="1"/>
              <a:t>Terse</a:t>
            </a:r>
            <a:r>
              <a:rPr lang="nl-NL" sz="2000" b="1"/>
              <a:t> RDF Triple Language)</a:t>
            </a:r>
            <a:r>
              <a:rPr lang="nl-NL" sz="2000"/>
              <a:t> is een tekstuele </a:t>
            </a:r>
            <a:r>
              <a:rPr lang="nl-NL" sz="2000" err="1"/>
              <a:t>serialisatieformaat</a:t>
            </a:r>
            <a:r>
              <a:rPr lang="nl-NL" sz="2000"/>
              <a:t> voor het beschrijven van RDF data. Het is een compactere en leesbare vorm van RDF/XML en JSON-LD. </a:t>
            </a:r>
          </a:p>
          <a:p>
            <a:r>
              <a:rPr lang="nl-NL" sz="2000"/>
              <a:t>In TTL worden gegevens vastgelegd als </a:t>
            </a:r>
            <a:r>
              <a:rPr lang="nl-NL" sz="2000" b="1" err="1"/>
              <a:t>triples</a:t>
            </a:r>
            <a:r>
              <a:rPr lang="nl-NL" sz="2000"/>
              <a:t> in de vorm van </a:t>
            </a:r>
            <a:r>
              <a:rPr lang="nl-NL" sz="2000" b="1"/>
              <a:t>subject – </a:t>
            </a:r>
            <a:r>
              <a:rPr lang="nl-NL" sz="2000" b="1" err="1"/>
              <a:t>predicate</a:t>
            </a:r>
            <a:r>
              <a:rPr lang="nl-NL" sz="2000" b="1"/>
              <a:t> – object</a:t>
            </a:r>
            <a:r>
              <a:rPr lang="nl-NL" sz="2000"/>
              <a:t>, waarmee relaties tussen entiteiten worden beschreven.</a:t>
            </a:r>
            <a:br>
              <a:rPr lang="nl-NL"/>
            </a:br>
            <a:br>
              <a:rPr lang="nl-NL"/>
            </a:br>
            <a:endParaRPr lang="nl-NL"/>
          </a:p>
          <a:p>
            <a:pPr marL="0" indent="0">
              <a:buNone/>
            </a:pPr>
            <a:r>
              <a:rPr lang="nl-NL" sz="1400" b="1" i="1">
                <a:solidFill>
                  <a:schemeClr val="bg2">
                    <a:lumMod val="50000"/>
                  </a:schemeClr>
                </a:solidFill>
              </a:rPr>
              <a:t>@prefix </a:t>
            </a:r>
            <a:r>
              <a:rPr lang="nl-NL" sz="1400" b="1" i="1" err="1">
                <a:solidFill>
                  <a:schemeClr val="bg2">
                    <a:lumMod val="50000"/>
                  </a:schemeClr>
                </a:solidFill>
              </a:rPr>
              <a:t>dct</a:t>
            </a:r>
            <a:r>
              <a:rPr lang="nl-NL" sz="1400" b="1" i="1">
                <a:solidFill>
                  <a:schemeClr val="bg2">
                    <a:lumMod val="50000"/>
                  </a:schemeClr>
                </a:solidFill>
              </a:rPr>
              <a:t>: &lt;http://purl.org/dc/terms/&gt; .</a:t>
            </a:r>
          </a:p>
          <a:p>
            <a:pPr marL="0" indent="0">
              <a:buNone/>
            </a:pPr>
            <a:r>
              <a:rPr lang="nl-NL" sz="1400" b="1" i="1">
                <a:solidFill>
                  <a:schemeClr val="bg2">
                    <a:lumMod val="50000"/>
                  </a:schemeClr>
                </a:solidFill>
              </a:rPr>
              <a:t>@prefix ex: &lt;http://example.com/&gt; .</a:t>
            </a:r>
          </a:p>
          <a:p>
            <a:pPr marL="0" indent="0">
              <a:buNone/>
            </a:pP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ex:Dataset1 a </a:t>
            </a:r>
            <a:r>
              <a:rPr lang="nl-NL" sz="1400" i="1" err="1">
                <a:solidFill>
                  <a:schemeClr val="bg2">
                    <a:lumMod val="50000"/>
                  </a:schemeClr>
                </a:solidFill>
              </a:rPr>
              <a:t>dct:Dataset</a:t>
            </a: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 ;</a:t>
            </a:r>
          </a:p>
          <a:p>
            <a:pPr marL="0" indent="0">
              <a:buNone/>
            </a:pP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nl-NL" sz="1400" i="1" err="1">
                <a:solidFill>
                  <a:schemeClr val="bg2">
                    <a:lumMod val="50000"/>
                  </a:schemeClr>
                </a:solidFill>
              </a:rPr>
              <a:t>dct:title</a:t>
            </a: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 "Voorbeeld </a:t>
            </a:r>
            <a:r>
              <a:rPr lang="nl-NL" sz="1400" i="1" err="1">
                <a:solidFill>
                  <a:schemeClr val="bg2">
                    <a:lumMod val="50000"/>
                  </a:schemeClr>
                </a:solidFill>
              </a:rPr>
              <a:t>dataset"@nl</a:t>
            </a: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 ;</a:t>
            </a:r>
          </a:p>
          <a:p>
            <a:pPr marL="0" indent="0">
              <a:buNone/>
            </a:pP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nl-NL" sz="1400" i="1" err="1">
                <a:solidFill>
                  <a:schemeClr val="bg2">
                    <a:lumMod val="50000"/>
                  </a:schemeClr>
                </a:solidFill>
              </a:rPr>
              <a:t>dct:creator</a:t>
            </a: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 "Tanja" ;</a:t>
            </a:r>
          </a:p>
          <a:p>
            <a:pPr marL="0" indent="0">
              <a:buNone/>
            </a:pP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nl-NL" sz="1400" i="1" err="1">
                <a:solidFill>
                  <a:schemeClr val="bg2">
                    <a:lumMod val="50000"/>
                  </a:schemeClr>
                </a:solidFill>
              </a:rPr>
              <a:t>dct:issued</a:t>
            </a: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 "2025-03-28"^^</a:t>
            </a:r>
            <a:r>
              <a:rPr lang="nl-NL" sz="1400" i="1" err="1">
                <a:solidFill>
                  <a:schemeClr val="bg2">
                    <a:lumMod val="50000"/>
                  </a:schemeClr>
                </a:solidFill>
              </a:rPr>
              <a:t>xsd:date</a:t>
            </a:r>
            <a:r>
              <a:rPr lang="nl-NL" sz="1400" i="1">
                <a:solidFill>
                  <a:schemeClr val="bg2">
                    <a:lumMod val="50000"/>
                  </a:schemeClr>
                </a:solidFill>
              </a:rPr>
              <a:t> .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5928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2973-C417-1AE7-BB16-26790DD0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0769-0934-D7CF-C8AC-A26DB831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LD </a:t>
            </a:r>
            <a:r>
              <a:rPr lang="en-US" err="1"/>
              <a:t>bouwstenen</a:t>
            </a:r>
            <a:endParaRPr lang="en-US"/>
          </a:p>
        </p:txBody>
      </p:sp>
      <p:pic>
        <p:nvPicPr>
          <p:cNvPr id="5" name="Content Placeholder 4" descr="A colorful rectangular box with white text&#10;&#10;AI-generated content may be incorrect.">
            <a:extLst>
              <a:ext uri="{FF2B5EF4-FFF2-40B4-BE49-F238E27FC236}">
                <a16:creationId xmlns:a16="http://schemas.microsoft.com/office/drawing/2014/main" id="{EEAC40D1-AE65-2D9E-C5CB-D47F92FD8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22" y="1697760"/>
            <a:ext cx="8967993" cy="4578493"/>
          </a:xfrm>
        </p:spPr>
      </p:pic>
    </p:spTree>
    <p:extLst>
      <p:ext uri="{BB962C8B-B14F-4D97-AF65-F5344CB8AC3E}">
        <p14:creationId xmlns:p14="http://schemas.microsoft.com/office/powerpoint/2010/main" val="661461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F8B1-F791-256D-F7B4-3EFF0317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URI strategy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0CD4E8-1DB2-8D49-0C71-23398FE7B7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4963" y="1795586"/>
            <a:ext cx="1083020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nl-NL" altLang="nl-N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Wat is een URI-strategie?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Een plan voor het consistent en duurzaam toekennen van unieke identificaties (</a:t>
            </a:r>
            <a:r>
              <a:rPr kumimoji="0" lang="nl-NL" altLang="nl-NL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URIs</a:t>
            </a: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 aan data in een </a:t>
            </a:r>
            <a:r>
              <a:rPr kumimoji="0" lang="nl-NL" altLang="nl-NL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linked</a:t>
            </a: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data-omgeving.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nl-NL" altLang="nl-N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Waarom is het belangrijk?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Eenduidige en herbruikbare data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Stabiele en toegankelijke </a:t>
            </a:r>
            <a:r>
              <a:rPr kumimoji="0" lang="nl-NL" altLang="nl-NL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URIs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Verbinding tussen datasets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nl-NL" altLang="nl-N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Belangrijke principes: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Consistentie</a:t>
            </a: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Duidelijke structuur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Leesbaarheid</a:t>
            </a: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Begrijpelijk voor mensen en machines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Persistentie</a:t>
            </a: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Stabiele </a:t>
            </a:r>
            <a:r>
              <a:rPr kumimoji="0" lang="nl-NL" altLang="nl-NL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URIs</a:t>
            </a: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ook bij systeemwijzigingen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nl-NL" altLang="nl-NL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Linkability</a:t>
            </a: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Gebruik van </a:t>
            </a:r>
            <a:r>
              <a:rPr kumimoji="0" lang="nl-NL" altLang="nl-NL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webstandaarden</a:t>
            </a: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en bestaande </a:t>
            </a:r>
            <a:r>
              <a:rPr kumimoji="0" lang="nl-NL" altLang="nl-NL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ontologieën</a:t>
            </a: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nl-NL" altLang="nl-N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Goed ontworpen </a:t>
            </a:r>
            <a:r>
              <a:rPr kumimoji="0" lang="nl-NL" altLang="nl-NL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URIs</a:t>
            </a:r>
            <a:r>
              <a:rPr kumimoji="0" lang="nl-NL" altLang="nl-N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maken data slimmer en beter </a:t>
            </a:r>
            <a:r>
              <a:rPr kumimoji="0" lang="nl-NL" altLang="nl-NL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koppelbaar</a:t>
            </a:r>
            <a:r>
              <a:rPr kumimoji="0" lang="nl-NL" altLang="nl-N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02358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unch Vectorafbeeldingen, iconen en afbeeldingen gratis te downloaden">
            <a:extLst>
              <a:ext uri="{FF2B5EF4-FFF2-40B4-BE49-F238E27FC236}">
                <a16:creationId xmlns:a16="http://schemas.microsoft.com/office/drawing/2014/main" id="{BE744653-A839-AB14-A4E3-06FC61E23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0"/>
            <a:ext cx="6857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8A27ABA3-C33D-41DC-1E68-E3A08E31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Lunch</a:t>
            </a:r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23BF4B-CA51-30F1-6300-0B8B1603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38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FA71-566D-3BFC-D066-17CD294B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 anchor="b">
            <a:normAutofit/>
          </a:bodyPr>
          <a:lstStyle/>
          <a:p>
            <a:r>
              <a:rPr lang="en-US"/>
              <a:t>Wie </a:t>
            </a:r>
            <a:r>
              <a:rPr lang="en-US" err="1"/>
              <a:t>zijn</a:t>
            </a:r>
            <a:r>
              <a:rPr lang="en-US"/>
              <a:t> </a:t>
            </a:r>
            <a:r>
              <a:rPr lang="en-US" err="1"/>
              <a:t>wij</a:t>
            </a:r>
            <a:r>
              <a:rPr lang="en-US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BAC7D-8B41-B024-7243-50B79756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nl-NL" sz="600"/>
          </a:p>
        </p:txBody>
      </p:sp>
      <p:pic>
        <p:nvPicPr>
          <p:cNvPr id="7" name="Picture 6" descr="A person with curly hair wearing a blue jacket&#10;&#10;AI-generated content may be incorrect.">
            <a:extLst>
              <a:ext uri="{FF2B5EF4-FFF2-40B4-BE49-F238E27FC236}">
                <a16:creationId xmlns:a16="http://schemas.microsoft.com/office/drawing/2014/main" id="{F3AB66AC-F033-EF2A-30FA-BF0260AA42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-6"/>
          <a:stretch/>
        </p:blipFill>
        <p:spPr>
          <a:xfrm>
            <a:off x="1143236" y="1527072"/>
            <a:ext cx="1800000" cy="1800000"/>
          </a:xfrm>
          <a:prstGeom prst="rect">
            <a:avLst/>
          </a:prstGeom>
          <a:noFill/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D657892-FF9B-32BB-74B9-164099CF7E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3656" y="3543422"/>
            <a:ext cx="2649569" cy="4930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Rolf Jonker</a:t>
            </a:r>
          </a:p>
        </p:txBody>
      </p:sp>
      <p:pic>
        <p:nvPicPr>
          <p:cNvPr id="6" name="Picture 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B57E65CB-794A-19F8-6C21-F224AB385A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3662" y="1527073"/>
            <a:ext cx="1800000" cy="1800000"/>
          </a:xfrm>
          <a:prstGeom prst="rect">
            <a:avLst/>
          </a:prstGeom>
          <a:noFill/>
        </p:spPr>
      </p:pic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CFFC59B-4F65-C345-9B7D-363E4028EB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84082" y="3543423"/>
            <a:ext cx="2649569" cy="4930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Bart de </a:t>
            </a:r>
            <a:r>
              <a:rPr lang="en-US" err="1"/>
              <a:t>Lathouwer</a:t>
            </a:r>
          </a:p>
        </p:txBody>
      </p:sp>
      <p:pic>
        <p:nvPicPr>
          <p:cNvPr id="5" name="Content Placeholder 4" descr="A person with blue hair&#10;&#10;AI-generated content may be incorrect.">
            <a:extLst>
              <a:ext uri="{FF2B5EF4-FFF2-40B4-BE49-F238E27FC236}">
                <a16:creationId xmlns:a16="http://schemas.microsoft.com/office/drawing/2014/main" id="{0EDF3B87-34F5-EFE8-DE5D-D6711199C28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>
          <a:xfrm>
            <a:off x="4143535" y="1527070"/>
            <a:ext cx="1800000" cy="1800000"/>
          </a:xfrm>
          <a:noFill/>
        </p:spPr>
      </p:pic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293A9712-C93C-A548-4A09-7D3931743F8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43955" y="3543420"/>
            <a:ext cx="2649569" cy="4930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Tanja </a:t>
            </a:r>
            <a:r>
              <a:rPr lang="en-US" err="1"/>
              <a:t>Ronzhina</a:t>
            </a:r>
            <a:r>
              <a:rPr lang="en-US"/>
              <a:t> 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0537D3CD-C20C-8B01-A7AF-10C099A72F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3235" y="4115602"/>
            <a:ext cx="2649569" cy="2343832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9EC5FD4-D99C-9363-A34A-A7DBA4A6DF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45166" y="4118727"/>
            <a:ext cx="2649569" cy="2343832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F5CB0052-6CA0-CEB3-9DAA-7A18E60DBE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83660" y="4115602"/>
            <a:ext cx="2649569" cy="234383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48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5A0F-FBFF-7D73-B58F-AF7A1A6E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SPARQL?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6B322-617D-4A03-75EB-418D8CE32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b="1"/>
              <a:t>SPARQL</a:t>
            </a:r>
            <a:r>
              <a:rPr lang="nl-NL" sz="2000"/>
              <a:t> is een taal waarmee je informatie kunt opvragen uit een database die werkt met </a:t>
            </a:r>
            <a:r>
              <a:rPr lang="nl-NL" sz="2000" b="1" err="1"/>
              <a:t>linked</a:t>
            </a:r>
            <a:r>
              <a:rPr lang="nl-NL" sz="2000" b="1"/>
              <a:t> data</a:t>
            </a:r>
            <a:r>
              <a:rPr lang="nl-NL" sz="2000"/>
              <a:t>. Het lijkt een beetje op SQL, maar in plaats van tabellen doorzoek je een netwerk van gegevens die met elkaar verbonden zijn.</a:t>
            </a:r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0DAF3C01-DED4-DE48-D2E8-7B294A43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881" y="281963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2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A0D61-1077-E0B0-0326-BF8495E8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93F6-D32A-BADB-CFB7-E1E5E7EDF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buNone/>
            </a:pPr>
            <a:r>
              <a:rPr lang="nl-NL" sz="1800" b="1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prefix </a:t>
            </a:r>
            <a:r>
              <a:rPr lang="nl-NL" sz="1800" b="1" i="0" u="none" strike="noStrike" err="1">
                <a:solidFill>
                  <a:srgbClr val="595959"/>
                </a:solidFill>
                <a:effectLst/>
                <a:latin typeface="Courier New"/>
                <a:cs typeface="Courier New"/>
              </a:rPr>
              <a:t>skos</a:t>
            </a:r>
            <a:r>
              <a:rPr lang="nl-NL" sz="1800" b="1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: &lt;http://www.w3.org/2004/02/skos/core#&gt;</a:t>
            </a:r>
            <a:endParaRPr lang="nl-NL" b="0">
              <a:effectLst/>
              <a:latin typeface="Courier New"/>
              <a:cs typeface="Courier New"/>
            </a:endParaRPr>
          </a:p>
          <a:p>
            <a:pPr marL="0" indent="0">
              <a:buNone/>
            </a:pPr>
            <a:endParaRPr lang="nl-NL" sz="1800">
              <a:solidFill>
                <a:srgbClr val="5959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select ?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subject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 ?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object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 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where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{</a:t>
            </a:r>
            <a:endParaRPr lang="nl-NL" b="0">
              <a:effectLst/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 ?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subject </a:t>
            </a:r>
            <a:r>
              <a:rPr lang="nl-NL" sz="1800" b="1" err="1">
                <a:solidFill>
                  <a:srgbClr val="595959"/>
                </a:solidFill>
                <a:latin typeface="Courier New"/>
                <a:cs typeface="Courier New"/>
              </a:rPr>
              <a:t>skos</a:t>
            </a:r>
            <a:r>
              <a:rPr lang="nl-NL" sz="1800" b="1" i="0" u="none" strike="noStrike" err="1">
                <a:solidFill>
                  <a:srgbClr val="595959"/>
                </a:solidFill>
                <a:effectLst/>
                <a:latin typeface="Courier New"/>
                <a:cs typeface="Courier New"/>
              </a:rPr>
              <a:t>:prefLabel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 ?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object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.</a:t>
            </a:r>
            <a:endParaRPr lang="nl-NL" b="0">
              <a:effectLst/>
              <a:latin typeface="Courier New"/>
              <a:cs typeface="Courier New"/>
            </a:endParaRPr>
          </a:p>
          <a:p>
            <a:pPr marL="0" indent="0" rtl="0">
              <a:buNone/>
            </a:pP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}</a:t>
            </a:r>
            <a:endParaRPr lang="nl-NL" b="0">
              <a:effectLst/>
              <a:latin typeface="Courier New"/>
              <a:cs typeface="Courier New"/>
            </a:endParaRPr>
          </a:p>
          <a:p>
            <a:pPr marL="0" indent="0">
              <a:buNone/>
            </a:pP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94455-FC3B-A630-3EED-DC2CBDA9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4909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13032-1A2D-99E1-9213-17A5C54A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E652-EF5E-EF76-25C6-A4AB0A19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E17C-B7B3-3911-7F63-70E284B23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select 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?subject ?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predicate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where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{</a:t>
            </a:r>
            <a:endParaRPr lang="en-US"/>
          </a:p>
          <a:p>
            <a:pPr marL="0" indent="0"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 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?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subject ?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predicate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lang="nl-NL" sz="1800" b="1">
                <a:solidFill>
                  <a:srgbClr val="595959"/>
                </a:solidFill>
                <a:latin typeface="Courier New"/>
                <a:cs typeface="Courier New"/>
              </a:rPr>
              <a:t>"</a:t>
            </a:r>
            <a:r>
              <a:rPr lang="nl-NL" sz="1800" b="1" err="1">
                <a:solidFill>
                  <a:srgbClr val="595959"/>
                </a:solidFill>
                <a:latin typeface="Courier New"/>
                <a:cs typeface="Courier New"/>
              </a:rPr>
              <a:t>Rotterdam"@nl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.</a:t>
            </a:r>
            <a:endParaRPr lang="nl-NL" b="0">
              <a:effectLst/>
              <a:latin typeface="Tenorite"/>
              <a:cs typeface="Courier New"/>
            </a:endParaRPr>
          </a:p>
          <a:p>
            <a:pPr marL="0" indent="0" rtl="0">
              <a:buNone/>
            </a:pP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}</a:t>
            </a:r>
            <a:endParaRPr lang="nl-NL" b="0">
              <a:effectLst/>
              <a:latin typeface="Courier New"/>
              <a:cs typeface="Courier New"/>
            </a:endParaRPr>
          </a:p>
          <a:p>
            <a:pPr marL="0" indent="0">
              <a:buNone/>
            </a:pP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F9AF8-02E8-7310-EA01-1B5ED2A6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4882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0091F-1CFC-8F35-94F4-8D136CE84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6ED1-3069-F5FC-2215-9C6EAC24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GeoSPARQL</a:t>
            </a:r>
            <a:r>
              <a:rPr lang="en-US"/>
              <a:t> – sf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gml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C7AE2-8EF8-9248-3257-5BEDFD2AD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33</a:t>
            </a:fld>
            <a:endParaRPr lang="nl-NL"/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F313223-4DB5-105F-73A1-4B59D22B5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35" y="1433382"/>
            <a:ext cx="4991789" cy="4932363"/>
          </a:xfr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B5C3CCB-F3AA-AB2E-8A5F-57B94670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52" y="2366963"/>
            <a:ext cx="61436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27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3439-5ECA-EED9-0862-31D4A309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7F29-6F33-A354-21F1-8318F2FF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geoSPARQL</a:t>
            </a:r>
            <a:r>
              <a:rPr lang="en-US"/>
              <a:t> - </a:t>
            </a:r>
            <a:r>
              <a:rPr lang="en-US">
                <a:hlinkClick r:id="rId2"/>
              </a:rPr>
              <a:t>BRT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CA8-BB20-8CDF-65D8-DD7EA2476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1800" b="1">
                <a:solidFill>
                  <a:srgbClr val="595959"/>
                </a:solidFill>
                <a:latin typeface="Courier New"/>
                <a:cs typeface="Courier New"/>
              </a:rPr>
              <a:t>prefix </a:t>
            </a:r>
            <a:r>
              <a:rPr lang="nl-NL" sz="1800" b="1" err="1">
                <a:solidFill>
                  <a:srgbClr val="595959"/>
                </a:solidFill>
                <a:latin typeface="Courier New"/>
                <a:cs typeface="Courier New"/>
              </a:rPr>
              <a:t>geo</a:t>
            </a:r>
            <a:r>
              <a:rPr lang="nl-NL" sz="1800" b="1">
                <a:solidFill>
                  <a:srgbClr val="595959"/>
                </a:solidFill>
                <a:latin typeface="Courier New"/>
                <a:cs typeface="Courier New"/>
              </a:rPr>
              <a:t>:&lt;http://www.opengis.net/ont/geosparql#&gt;</a:t>
            </a:r>
            <a:br>
              <a:rPr lang="nl-NL" sz="1800" b="1">
                <a:solidFill>
                  <a:srgbClr val="595959"/>
                </a:solidFill>
                <a:latin typeface="Courier New"/>
                <a:cs typeface="Courier New"/>
              </a:rPr>
            </a:br>
            <a:endParaRPr lang="nl-NL" sz="1800" b="1">
              <a:solidFill>
                <a:srgbClr val="5959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select 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?subject ?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polygon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where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{</a:t>
            </a:r>
            <a:endParaRPr lang="en-US"/>
          </a:p>
          <a:p>
            <a:pPr marL="0" indent="0"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 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?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subject 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geo:hasGeometry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?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geometry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.</a:t>
            </a:r>
            <a:endParaRPr lang="nl-NL" b="0">
              <a:effectLst/>
              <a:latin typeface="Tenorite"/>
              <a:cs typeface="Courier New"/>
            </a:endParaRPr>
          </a:p>
          <a:p>
            <a:pPr marL="0" indent="0"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 ?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geometry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geo:asWKT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?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polygon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.</a:t>
            </a:r>
          </a:p>
          <a:p>
            <a:pPr marL="0" indent="0" rtl="0">
              <a:buNone/>
            </a:pP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}</a:t>
            </a:r>
            <a:endParaRPr lang="nl-NL" b="0">
              <a:effectLst/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Limit 10</a:t>
            </a:r>
          </a:p>
          <a:p>
            <a:pPr marL="0" indent="0">
              <a:buNone/>
            </a:pP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DAAD5-4FDA-22FB-193B-FC76E7A6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2380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FA234-99F4-566D-4E23-39CF99D4D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2F9C-0DAC-E103-E3D4-17459D81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geoSPARQL</a:t>
            </a:r>
            <a:r>
              <a:rPr lang="en-US"/>
              <a:t> – </a:t>
            </a:r>
            <a:r>
              <a:rPr lang="en-US" err="1"/>
              <a:t>toevoegen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polygon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E653-AF82-1506-A8FA-5D2D23EA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1800" b="1">
                <a:solidFill>
                  <a:srgbClr val="595959"/>
                </a:solidFill>
                <a:latin typeface="Courier New"/>
                <a:cs typeface="Courier New"/>
              </a:rPr>
              <a:t>prefix </a:t>
            </a:r>
            <a:r>
              <a:rPr lang="nl-NL" sz="1800" b="1" err="1">
                <a:solidFill>
                  <a:srgbClr val="595959"/>
                </a:solidFill>
                <a:latin typeface="Courier New"/>
                <a:cs typeface="Courier New"/>
              </a:rPr>
              <a:t>geo</a:t>
            </a:r>
            <a:r>
              <a:rPr lang="nl-NL" sz="1800" b="1">
                <a:solidFill>
                  <a:srgbClr val="595959"/>
                </a:solidFill>
                <a:latin typeface="Courier New"/>
                <a:cs typeface="Courier New"/>
              </a:rPr>
              <a:t>:&lt;http://www.opengis.net/ont/geosparql#&gt;</a:t>
            </a:r>
            <a:br>
              <a:rPr lang="nl-NL" sz="1800" b="1">
                <a:solidFill>
                  <a:srgbClr val="595959"/>
                </a:solidFill>
                <a:latin typeface="Courier New"/>
                <a:cs typeface="Courier New"/>
              </a:rPr>
            </a:br>
            <a:endParaRPr lang="nl-NL" sz="1800" b="1">
              <a:solidFill>
                <a:srgbClr val="5959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select 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?zoekveld 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where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lang="nl-NL" sz="1800" b="0" i="0" u="none" strike="noStrike">
                <a:solidFill>
                  <a:srgbClr val="595959"/>
                </a:solidFill>
                <a:effectLst/>
                <a:latin typeface="Courier New"/>
                <a:cs typeface="Courier New"/>
              </a:rPr>
              <a:t>{</a:t>
            </a:r>
            <a:endParaRPr lang="en-US"/>
          </a:p>
          <a:p>
            <a:pPr marL="0" indent="0"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 bind('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Polygon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((10 45,10 46,9 46,9 45,10 45))'^^</a:t>
            </a:r>
            <a:r>
              <a:rPr lang="nl-NL" sz="1800" err="1">
                <a:solidFill>
                  <a:srgbClr val="595959"/>
                </a:solidFill>
                <a:latin typeface="Courier New"/>
                <a:cs typeface="Courier New"/>
              </a:rPr>
              <a:t>geo:wktLiteral</a:t>
            </a: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 as ?zoekveld)</a:t>
            </a:r>
          </a:p>
          <a:p>
            <a:pPr marL="0" indent="0" rtl="0"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nl-NL" sz="1800">
              <a:solidFill>
                <a:srgbClr val="5959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2432C-0F5B-B824-BF7D-C65DDF73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2122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09DE-DA70-5A58-0611-8669778A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GeoSPARQL</a:t>
            </a:r>
            <a:r>
              <a:rPr lang="en-US"/>
              <a:t> - </a:t>
            </a:r>
            <a:r>
              <a:rPr lang="en-US">
                <a:hlinkClick r:id="rId2"/>
              </a:rPr>
              <a:t>topology</a:t>
            </a:r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59CEC0-F6E4-BFE0-8691-7319DD6A0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038" y="2314325"/>
            <a:ext cx="11587855" cy="3345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51BDB-125D-9328-17A7-30B96F52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4016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15D5-5CF5-F230-B809-1233008B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4164-5342-F7B8-CB34-CEA9DD10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GeoSPARQL</a:t>
            </a:r>
            <a:r>
              <a:rPr lang="en-US"/>
              <a:t> – </a:t>
            </a:r>
            <a:r>
              <a:rPr lang="en-US">
                <a:hlinkClick r:id="rId2"/>
              </a:rPr>
              <a:t>geof:sfWithin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F76CC-A2F3-D483-FF14-FC10BB5A9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1800" b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prefix </a:t>
            </a:r>
            <a:r>
              <a:rPr lang="nl-NL" sz="1800" b="1" err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geo</a:t>
            </a:r>
            <a:r>
              <a:rPr lang="nl-NL" sz="1800" b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:&lt;http://www.opengis.net/ont/geosparql#&gt;</a:t>
            </a:r>
            <a:br>
              <a:rPr lang="nl-NL" sz="1800" b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</a:br>
            <a:r>
              <a:rPr lang="nl-NL" sz="1800" b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prefix </a:t>
            </a:r>
            <a:r>
              <a:rPr lang="nl-NL" sz="1800" b="1" err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geof</a:t>
            </a:r>
            <a:r>
              <a:rPr lang="nl-NL" sz="1800" b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: &lt;http://www.opengis.net/def/function/geosparql/&gt;</a:t>
            </a:r>
          </a:p>
          <a:p>
            <a:pPr marL="0" indent="0">
              <a:buNone/>
            </a:pPr>
            <a:endParaRPr lang="nl-NL" sz="1800" b="1">
              <a:solidFill>
                <a:srgbClr val="595959"/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select ?punten ?zoekveld ?match </a:t>
            </a:r>
            <a:r>
              <a:rPr lang="nl-NL" sz="1800" err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where</a:t>
            </a: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 {</a:t>
            </a:r>
            <a:endParaRPr lang="en-US" sz="1800">
              <a:latin typeface="Courier New"/>
              <a:ea typeface="+mn-lt"/>
              <a:cs typeface="Courier New"/>
            </a:endParaRPr>
          </a:p>
          <a:p>
            <a:pPr>
              <a:buNone/>
            </a:pPr>
            <a:r>
              <a:rPr lang="nl-NL" sz="1800">
                <a:solidFill>
                  <a:srgbClr val="595959"/>
                </a:solidFill>
                <a:ea typeface="+mn-lt"/>
                <a:cs typeface="+mn-lt"/>
              </a:rPr>
              <a:t>  </a:t>
            </a: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?punten a &lt;https://pleiades.stoa.org/places/vocab#Location&gt;; </a:t>
            </a:r>
          </a:p>
          <a:p>
            <a:pPr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         </a:t>
            </a:r>
            <a:r>
              <a:rPr lang="nl-NL" sz="1800" err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geo:asWKT</a:t>
            </a: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 ?match.</a:t>
            </a:r>
            <a:endParaRPr lang="nl-NL"/>
          </a:p>
          <a:p>
            <a:pPr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  bind('</a:t>
            </a:r>
            <a:r>
              <a:rPr lang="nl-NL" sz="1800" err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Polygon</a:t>
            </a: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((10 45,10 46,9 46,9 45,10 45))'^^</a:t>
            </a:r>
            <a:r>
              <a:rPr lang="nl-NL" sz="1800" err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geo:wktLiteral</a:t>
            </a: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 as ?zoekveld)</a:t>
            </a:r>
          </a:p>
          <a:p>
            <a:pPr marL="0" indent="0"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  filter(</a:t>
            </a:r>
            <a:r>
              <a:rPr lang="nl-NL" sz="1800" err="1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geof:sfWithin</a:t>
            </a: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(?match, ?zoekveld))</a:t>
            </a:r>
          </a:p>
          <a:p>
            <a:pPr marL="0" indent="0">
              <a:buNone/>
            </a:pPr>
            <a:r>
              <a:rPr lang="nl-NL" sz="1800">
                <a:solidFill>
                  <a:srgbClr val="595959"/>
                </a:solidFill>
                <a:latin typeface="Courier New"/>
                <a:ea typeface="+mn-lt"/>
                <a:cs typeface="Courier New"/>
              </a:rPr>
              <a:t>}</a:t>
            </a:r>
            <a:endParaRPr lang="en-US"/>
          </a:p>
          <a:p>
            <a:pPr marL="0" indent="0">
              <a:buNone/>
            </a:pP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C9335-53D7-F375-DD3D-33062136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591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EC83A-9B8F-B84D-344C-27BE7F4D1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5CBA647B-68D0-BCDD-125C-B02571D0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 de slag</a:t>
            </a:r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B98D00A-D7B2-7C24-E9C6-E12F014F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D7F3529-F5F0-9AB2-3FBF-4CE244EB8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3" y="0"/>
            <a:ext cx="666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33917-CC86-0468-D0B1-B4E30EEE4BE4}"/>
              </a:ext>
            </a:extLst>
          </p:cNvPr>
          <p:cNvSpPr txBox="1"/>
          <p:nvPr/>
        </p:nvSpPr>
        <p:spPr>
          <a:xfrm>
            <a:off x="2597151" y="6211668"/>
            <a:ext cx="292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De </a:t>
            </a:r>
            <a:r>
              <a:rPr lang="nl-NL" err="1">
                <a:solidFill>
                  <a:schemeClr val="bg1"/>
                </a:solidFill>
              </a:rPr>
              <a:t>Linked</a:t>
            </a:r>
            <a:r>
              <a:rPr lang="nl-NL">
                <a:solidFill>
                  <a:schemeClr val="bg1"/>
                </a:solidFill>
              </a:rPr>
              <a:t> Open Data Cloud</a:t>
            </a:r>
          </a:p>
          <a:p>
            <a:r>
              <a:rPr lang="nl-NL">
                <a:solidFill>
                  <a:schemeClr val="bg1"/>
                </a:solidFill>
              </a:rPr>
              <a:t>https://lod-cloud.net/</a:t>
            </a:r>
          </a:p>
        </p:txBody>
      </p:sp>
    </p:spTree>
    <p:extLst>
      <p:ext uri="{BB962C8B-B14F-4D97-AF65-F5344CB8AC3E}">
        <p14:creationId xmlns:p14="http://schemas.microsoft.com/office/powerpoint/2010/main" val="3034620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C70E-79B4-F4C0-DE51-D9FC41CC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1E7F-40CF-6194-78FC-CBC9C89A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Opdrachten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B431-8A86-4B7E-B7EE-F03D0218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err="1"/>
              <a:t>Oefeningen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kennismaking</a:t>
            </a:r>
            <a:r>
              <a:rPr lang="en-US"/>
              <a:t> met linked data </a:t>
            </a:r>
          </a:p>
          <a:p>
            <a:pPr lvl="1">
              <a:buFontTx/>
              <a:buChar char="-"/>
            </a:pPr>
            <a:r>
              <a:rPr lang="en-US">
                <a:hlinkClick r:id="rId2"/>
              </a:rPr>
              <a:t>https://github.com/Geonovum/ogc-api-workshops/tree/main/LD%20workshop/beginner_oefening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>
              <a:buFontTx/>
              <a:buChar char="-"/>
            </a:pPr>
            <a:r>
              <a:rPr lang="en-US" err="1"/>
              <a:t>Oefeningen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het </a:t>
            </a:r>
            <a:r>
              <a:rPr lang="en-US" err="1"/>
              <a:t>opstellen</a:t>
            </a:r>
            <a:r>
              <a:rPr lang="en-US"/>
              <a:t> van </a:t>
            </a:r>
            <a:r>
              <a:rPr lang="en-US" err="1"/>
              <a:t>een</a:t>
            </a:r>
            <a:r>
              <a:rPr lang="en-US"/>
              <a:t> eigen linked data set </a:t>
            </a:r>
            <a:r>
              <a:rPr lang="en-US" err="1"/>
              <a:t>en</a:t>
            </a:r>
            <a:r>
              <a:rPr lang="en-US"/>
              <a:t> het </a:t>
            </a:r>
            <a:r>
              <a:rPr lang="en-US" err="1"/>
              <a:t>bevragen</a:t>
            </a:r>
            <a:r>
              <a:rPr lang="en-US"/>
              <a:t> </a:t>
            </a:r>
            <a:r>
              <a:rPr lang="en-US" err="1"/>
              <a:t>hiervan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 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AEE86-7964-B488-7C26-C2122188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540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EB302-538C-2107-B515-D727DBAF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742C-8703-CE9B-07A5-D628E593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 anchor="b">
            <a:normAutofit/>
          </a:bodyPr>
          <a:lstStyle/>
          <a:p>
            <a:r>
              <a:rPr lang="en-US"/>
              <a:t>Wie </a:t>
            </a:r>
            <a:r>
              <a:rPr lang="en-US" err="1"/>
              <a:t>zijn</a:t>
            </a:r>
            <a:r>
              <a:rPr lang="en-US"/>
              <a:t> </a:t>
            </a:r>
            <a:r>
              <a:rPr lang="en-US" err="1"/>
              <a:t>jullie</a:t>
            </a:r>
            <a:r>
              <a:rPr lang="en-US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15A07-3BC2-3EAC-E5BD-C91EBCDD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nl-NL" sz="600"/>
          </a:p>
        </p:txBody>
      </p:sp>
      <p:pic>
        <p:nvPicPr>
          <p:cNvPr id="1026" name="Picture 2" descr="Jezelf voorstellen: voorbeelden en tips - Magnet.me Careers Guide">
            <a:extLst>
              <a:ext uri="{FF2B5EF4-FFF2-40B4-BE49-F238E27FC236}">
                <a16:creationId xmlns:a16="http://schemas.microsoft.com/office/drawing/2014/main" id="{650410BC-13E4-CCC2-C589-2E0D4AB6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34" y="1563689"/>
            <a:ext cx="9780132" cy="468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vak 5">
            <a:extLst>
              <a:ext uri="{FF2B5EF4-FFF2-40B4-BE49-F238E27FC236}">
                <a16:creationId xmlns:a16="http://schemas.microsoft.com/office/drawing/2014/main" id="{D62BA6B6-E000-B668-86C2-96593E3324EA}"/>
              </a:ext>
            </a:extLst>
          </p:cNvPr>
          <p:cNvSpPr txBox="1"/>
          <p:nvPr/>
        </p:nvSpPr>
        <p:spPr>
          <a:xfrm>
            <a:off x="1205934" y="4770127"/>
            <a:ext cx="6895123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Wie ben </a:t>
            </a:r>
            <a:r>
              <a:rPr lang="en-US" b="1" err="1">
                <a:solidFill>
                  <a:schemeClr val="bg1"/>
                </a:solidFill>
              </a:rPr>
              <a:t>jij</a:t>
            </a:r>
            <a:r>
              <a:rPr lang="en-US" b="1">
                <a:solidFill>
                  <a:schemeClr val="bg1"/>
                </a:solidFill>
              </a:rPr>
              <a:t>?</a:t>
            </a:r>
            <a:endParaRPr lang="nl-NL">
              <a:solidFill>
                <a:schemeClr val="bg1"/>
              </a:solidFill>
            </a:endParaRPr>
          </a:p>
          <a:p>
            <a:endParaRPr lang="nl-NL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Wat </a:t>
            </a:r>
            <a:r>
              <a:rPr lang="en-US" b="1" err="1">
                <a:solidFill>
                  <a:schemeClr val="bg1"/>
                </a:solidFill>
              </a:rPr>
              <a:t>brengt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jou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hier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vandaag</a:t>
            </a:r>
            <a:r>
              <a:rPr lang="en-US" b="1">
                <a:solidFill>
                  <a:schemeClr val="bg1"/>
                </a:solidFill>
              </a:rPr>
              <a:t>?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nl-NL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Wat is </a:t>
            </a:r>
            <a:r>
              <a:rPr lang="en-US" b="1" err="1">
                <a:solidFill>
                  <a:schemeClr val="bg1"/>
                </a:solidFill>
              </a:rPr>
              <a:t>iets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waar</a:t>
            </a:r>
            <a:r>
              <a:rPr lang="en-US" b="1">
                <a:solidFill>
                  <a:schemeClr val="bg1"/>
                </a:solidFill>
              </a:rPr>
              <a:t> je recent </a:t>
            </a:r>
            <a:r>
              <a:rPr lang="en-US" b="1" err="1">
                <a:solidFill>
                  <a:schemeClr val="bg1"/>
                </a:solidFill>
              </a:rPr>
              <a:t>enthousiast</a:t>
            </a:r>
            <a:r>
              <a:rPr lang="en-US" b="1">
                <a:solidFill>
                  <a:schemeClr val="bg1"/>
                </a:solidFill>
              </a:rPr>
              <a:t> over bent </a:t>
            </a:r>
            <a:r>
              <a:rPr lang="en-US" b="1" err="1">
                <a:solidFill>
                  <a:schemeClr val="bg1"/>
                </a:solidFill>
              </a:rPr>
              <a:t>geworden</a:t>
            </a:r>
            <a:r>
              <a:rPr lang="en-US" b="1">
                <a:solidFill>
                  <a:schemeClr val="bg1"/>
                </a:solidFill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5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205DFA-6E5D-25CD-12CF-B0C2D3DF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data in het wild</a:t>
            </a:r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1BB2C6-4A9E-E7E5-0908-3EB453BF3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Voorbeelden</a:t>
            </a:r>
            <a:r>
              <a:rPr lang="en-US"/>
              <a:t> van het </a:t>
            </a:r>
            <a:r>
              <a:rPr lang="en-US" err="1"/>
              <a:t>gebruik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0330A-DE37-411B-8F84-2687D3A4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40</a:t>
            </a:fld>
            <a:endParaRPr lang="nl-NL"/>
          </a:p>
        </p:txBody>
      </p:sp>
      <p:pic>
        <p:nvPicPr>
          <p:cNvPr id="7" name="Picture 6" descr="digitale + green transition-03.png">
            <a:extLst>
              <a:ext uri="{FF2B5EF4-FFF2-40B4-BE49-F238E27FC236}">
                <a16:creationId xmlns:a16="http://schemas.microsoft.com/office/drawing/2014/main" id="{B77C4D71-759B-34A4-48E2-664AA369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810" y="361638"/>
            <a:ext cx="3722822" cy="34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4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EE091-6816-3655-E056-A7588F11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31E44-329F-3A8F-4CA6-55444CCA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41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53780-7944-73EE-7000-6A89F46B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37" y="0"/>
            <a:ext cx="9773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618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ACF93-6028-5345-1A76-42E052EC2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88D2-EBB0-1AD8-6CF4-293A0136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42</a:t>
            </a:fld>
            <a:endParaRPr lang="nl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B15681-F425-2052-C7C9-4C73DD03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>
            <a:normAutofit/>
          </a:bodyPr>
          <a:lstStyle/>
          <a:p>
            <a:r>
              <a:rPr lang="en-US"/>
              <a:t>ETL </a:t>
            </a:r>
            <a:r>
              <a:rPr lang="en-US" err="1"/>
              <a:t>plaat</a:t>
            </a:r>
            <a:r>
              <a:rPr lang="en-US"/>
              <a:t> van Triply </a:t>
            </a:r>
            <a:r>
              <a:rPr lang="en-US" err="1"/>
              <a:t>toevoegen</a:t>
            </a:r>
            <a:endParaRPr lang="en-US" sz="3200" err="1"/>
          </a:p>
        </p:txBody>
      </p:sp>
      <p:pic>
        <p:nvPicPr>
          <p:cNvPr id="2" name="Afbeelding 3">
            <a:extLst>
              <a:ext uri="{FF2B5EF4-FFF2-40B4-BE49-F238E27FC236}">
                <a16:creationId xmlns:a16="http://schemas.microsoft.com/office/drawing/2014/main" id="{2F02D390-4BFA-EA0C-355F-A1B79F17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2" y="1384300"/>
            <a:ext cx="8118775" cy="51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7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481AD-BBD8-DE23-3184-377F686A9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B186-4BA5-5C92-841A-3859C907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43</a:t>
            </a:fld>
            <a:endParaRPr lang="nl-NL"/>
          </a:p>
        </p:txBody>
      </p:sp>
      <p:pic>
        <p:nvPicPr>
          <p:cNvPr id="5" name="Afbeelding 5" descr="Afbeelding met tekst, schermopname, software, Computerpictogram&#10;&#10;Automatisch gegenereerde beschrijving">
            <a:extLst>
              <a:ext uri="{FF2B5EF4-FFF2-40B4-BE49-F238E27FC236}">
                <a16:creationId xmlns:a16="http://schemas.microsoft.com/office/drawing/2014/main" id="{E9E538FE-AABF-A523-E48C-53468066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508"/>
          <a:stretch/>
        </p:blipFill>
        <p:spPr>
          <a:xfrm>
            <a:off x="189653" y="0"/>
            <a:ext cx="9685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06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5295-BD26-0C46-ADB5-CDCB742F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32AD-FB58-D190-1522-EBF79959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Kadaster</a:t>
            </a:r>
            <a:r>
              <a:rPr lang="en-US"/>
              <a:t> Knowledge Graph (</a:t>
            </a:r>
            <a:r>
              <a:rPr lang="en-US">
                <a:hlinkClick r:id="rId2"/>
              </a:rPr>
              <a:t>KKG</a:t>
            </a:r>
            <a:r>
              <a:rPr lang="en-US"/>
              <a:t>) 					</a:t>
            </a:r>
            <a:r>
              <a:rPr lang="en-US" sz="3200" err="1"/>
              <a:t>Kadaster</a:t>
            </a:r>
            <a:endParaRPr lang="nl-NL" sz="3200"/>
          </a:p>
        </p:txBody>
      </p:sp>
      <p:pic>
        <p:nvPicPr>
          <p:cNvPr id="6" name="Content Placeholder 5">
            <a:hlinkClick r:id="rId3"/>
            <a:extLst>
              <a:ext uri="{FF2B5EF4-FFF2-40B4-BE49-F238E27FC236}">
                <a16:creationId xmlns:a16="http://schemas.microsoft.com/office/drawing/2014/main" id="{4CEEF1E3-1F37-0DBE-539B-494F4EDBB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0419" y="1589473"/>
            <a:ext cx="8309752" cy="4932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ADB1B-A88F-0044-E246-CF0338F3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4688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C7049-3D04-0A4D-8819-C6244B60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7D581-FA51-605B-D5CA-8074DCE0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Kadaster</a:t>
            </a:r>
            <a:r>
              <a:rPr lang="en-US"/>
              <a:t> Knowledge Graph (</a:t>
            </a:r>
            <a:r>
              <a:rPr lang="en-US">
                <a:hlinkClick r:id="rId2"/>
              </a:rPr>
              <a:t>KKG</a:t>
            </a:r>
            <a:r>
              <a:rPr lang="en-US"/>
              <a:t>)                   </a:t>
            </a:r>
            <a:r>
              <a:rPr lang="en-US">
                <a:hlinkClick r:id="rId3"/>
              </a:rPr>
              <a:t>query builder</a:t>
            </a:r>
            <a:r>
              <a:rPr lang="en-US"/>
              <a:t>					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11A83-22C5-319B-482F-994A8198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45</a:t>
            </a:fld>
            <a:endParaRPr lang="nl-NL"/>
          </a:p>
        </p:txBody>
      </p:sp>
      <p:pic>
        <p:nvPicPr>
          <p:cNvPr id="7" name="Content Placeholder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1BCC1DA-4CED-EED6-A818-75D40D05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11573" y="1520825"/>
            <a:ext cx="9564785" cy="4932363"/>
          </a:xfrm>
        </p:spPr>
      </p:pic>
    </p:spTree>
    <p:extLst>
      <p:ext uri="{BB962C8B-B14F-4D97-AF65-F5344CB8AC3E}">
        <p14:creationId xmlns:p14="http://schemas.microsoft.com/office/powerpoint/2010/main" val="380450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21E0C-B752-5E6B-98D4-CA450A11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9CEA-3170-64A3-E6FD-FF3DB0A6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NEN </a:t>
            </a:r>
            <a:r>
              <a:rPr lang="en-US" err="1"/>
              <a:t>standarden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BEB7-78DB-43B6-2EA4-4237F246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err="1"/>
              <a:t>Semantic</a:t>
            </a:r>
            <a:r>
              <a:rPr lang="nl-NL"/>
              <a:t> search </a:t>
            </a:r>
            <a:r>
              <a:rPr lang="nl-NL" err="1"/>
              <a:t>with</a:t>
            </a:r>
            <a:r>
              <a:rPr lang="nl-NL"/>
              <a:t> NEN  metadata, </a:t>
            </a:r>
            <a:r>
              <a:rPr lang="nl-NL">
                <a:hlinkClick r:id="rId2"/>
              </a:rPr>
              <a:t>voorbeeld</a:t>
            </a:r>
            <a:r>
              <a:rPr lang="nl-NL"/>
              <a:t>.</a:t>
            </a:r>
          </a:p>
          <a:p>
            <a:pPr marL="0" indent="0">
              <a:buNone/>
            </a:pP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5404-EE1C-3FB9-D769-AFE5C755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46</a:t>
            </a:fld>
            <a:endParaRPr lang="nl-NL"/>
          </a:p>
        </p:txBody>
      </p:sp>
      <p:pic>
        <p:nvPicPr>
          <p:cNvPr id="5" name="Picture 4" descr="A graph with blue and white text&#10;&#10;AI-generated content may be incorrect.">
            <a:extLst>
              <a:ext uri="{FF2B5EF4-FFF2-40B4-BE49-F238E27FC236}">
                <a16:creationId xmlns:a16="http://schemas.microsoft.com/office/drawing/2014/main" id="{E706B138-8A0B-9DFF-8C4D-15BE9FAB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291" y="2074186"/>
            <a:ext cx="6376598" cy="36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4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A1C5E-C157-E380-60F4-C2C5B8BA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FC9F-64B0-DD7A-364C-8CE464E5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NEN3610 - LD</a:t>
            </a:r>
            <a:endParaRPr lang="nl-NL" sz="3200"/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DDE09FF2-1B9F-B402-1876-2158542FD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7311" y="1527071"/>
            <a:ext cx="5446588" cy="4932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94964-1C2A-2BBC-6CD4-6F58231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47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213D0-CA03-3761-6166-5A79E39F66E1}"/>
              </a:ext>
            </a:extLst>
          </p:cNvPr>
          <p:cNvSpPr txBox="1"/>
          <p:nvPr/>
        </p:nvSpPr>
        <p:spPr>
          <a:xfrm>
            <a:off x="452203" y="1526498"/>
            <a:ext cx="5903626" cy="1626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125"/>
              </a:lnSpc>
            </a:pPr>
            <a:r>
              <a:rPr lang="nl-NL" sz="2800">
                <a:ea typeface="+mn-lt"/>
                <a:cs typeface="+mn-lt"/>
              </a:rPr>
              <a:t>Het gebruiken van NEN 3610-linked data als basis voor KKG.</a:t>
            </a:r>
            <a:endParaRPr lang="en-US">
              <a:ea typeface="+mn-lt"/>
              <a:cs typeface="+mn-lt"/>
            </a:endParaRPr>
          </a:p>
          <a:p>
            <a:pPr>
              <a:lnSpc>
                <a:spcPts val="4125"/>
              </a:lnSpc>
            </a:pPr>
            <a:r>
              <a:rPr lang="nl-NL" sz="2800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825510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F0A3C-303B-C4DC-73EB-0249FF49E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A69D-B861-66E0-BC1E-471D1DA0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Open street map (</a:t>
            </a:r>
            <a:r>
              <a:rPr lang="en-US" sz="3200">
                <a:hlinkClick r:id="rId2"/>
              </a:rPr>
              <a:t>OSM</a:t>
            </a:r>
            <a:r>
              <a:rPr lang="en-US" sz="3200"/>
              <a:t>) linked data</a:t>
            </a:r>
            <a:endParaRPr lang="nl-NL" sz="320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72A928-E320-9E33-1C60-4765C9C1F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1162" y="1577269"/>
            <a:ext cx="4663752" cy="43702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5E3F8-C005-D7D4-7CED-7867DCFD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48</a:t>
            </a:fld>
            <a:endParaRPr lang="nl-NL"/>
          </a:p>
        </p:txBody>
      </p:sp>
      <p:pic>
        <p:nvPicPr>
          <p:cNvPr id="3" name="Picture 2" descr="A map of a city&#10;&#10;AI-generated content may be incorrect.">
            <a:extLst>
              <a:ext uri="{FF2B5EF4-FFF2-40B4-BE49-F238E27FC236}">
                <a16:creationId xmlns:a16="http://schemas.microsoft.com/office/drawing/2014/main" id="{86E095E3-F6FD-5E11-9584-2BCDC407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1" y="1580213"/>
            <a:ext cx="5501514" cy="43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13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8BDD6-8519-3DE8-9FF0-465C39811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770B-57C4-E0E5-45A7-401FE03D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9" y="1842348"/>
            <a:ext cx="3526894" cy="1280159"/>
          </a:xfrm>
        </p:spPr>
        <p:txBody>
          <a:bodyPr>
            <a:noAutofit/>
          </a:bodyPr>
          <a:lstStyle/>
          <a:p>
            <a:r>
              <a:rPr lang="en-US" sz="6000" err="1"/>
              <a:t>Vragen</a:t>
            </a:r>
            <a:r>
              <a:rPr lang="en-US" sz="6000"/>
              <a:t>?</a:t>
            </a:r>
            <a:endParaRPr lang="nl-NL" sz="6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60E81-A453-4ED9-9345-295D514C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17019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49</a:t>
            </a:fld>
            <a:endParaRPr lang="nl-NL"/>
          </a:p>
        </p:txBody>
      </p:sp>
      <p:pic>
        <p:nvPicPr>
          <p:cNvPr id="8" name="Picture Placeholder 4" descr="Lampje met tandwiel.png">
            <a:extLst>
              <a:ext uri="{FF2B5EF4-FFF2-40B4-BE49-F238E27FC236}">
                <a16:creationId xmlns:a16="http://schemas.microsoft.com/office/drawing/2014/main" id="{8D0B4F07-3AAF-3D5A-CD39-FEF0A7BCB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5526" r="5526"/>
          <a:stretch/>
        </p:blipFill>
        <p:spPr>
          <a:xfrm>
            <a:off x="5584211" y="808355"/>
            <a:ext cx="4384315" cy="4932363"/>
          </a:xfrm>
        </p:spPr>
      </p:pic>
    </p:spTree>
    <p:extLst>
      <p:ext uri="{BB962C8B-B14F-4D97-AF65-F5344CB8AC3E}">
        <p14:creationId xmlns:p14="http://schemas.microsoft.com/office/powerpoint/2010/main" val="324162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274450-7EE6-02FD-105E-40255355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058" y="0"/>
            <a:ext cx="6415942" cy="587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92BE95-8D6B-8784-BBC8-DCFE6A5762A1}"/>
              </a:ext>
            </a:extLst>
          </p:cNvPr>
          <p:cNvSpPr/>
          <p:nvPr/>
        </p:nvSpPr>
        <p:spPr>
          <a:xfrm>
            <a:off x="5776058" y="5875020"/>
            <a:ext cx="6415942" cy="982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A27ABA3-C33D-41DC-1E68-E3A08E31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Benodigdheden</a:t>
            </a:r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23BF4B-CA51-30F1-6300-0B8B1603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D69A-4E25-7653-5C24-99238E57F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Laptop per deelnemer</a:t>
            </a:r>
          </a:p>
          <a:p>
            <a:endParaRPr lang="nl-NL"/>
          </a:p>
          <a:p>
            <a:r>
              <a:rPr lang="nl-NL"/>
              <a:t>Internetverbinding (</a:t>
            </a:r>
            <a:r>
              <a:rPr lang="nl-NL" err="1"/>
              <a:t>Geonovum</a:t>
            </a:r>
            <a:r>
              <a:rPr lang="nl-NL"/>
              <a:t>-Gast) </a:t>
            </a:r>
          </a:p>
          <a:p>
            <a:endParaRPr lang="nl-NL"/>
          </a:p>
          <a:p>
            <a:r>
              <a:rPr lang="nl-NL"/>
              <a:t>Oefenbestanden (</a:t>
            </a:r>
            <a:r>
              <a:rPr lang="nl-NL" err="1"/>
              <a:t>Kadster</a:t>
            </a:r>
            <a:r>
              <a:rPr lang="nl-NL"/>
              <a:t> Knowledge </a:t>
            </a:r>
            <a:r>
              <a:rPr lang="nl-NL" err="1"/>
              <a:t>Graph</a:t>
            </a:r>
            <a:r>
              <a:rPr lang="nl-NL"/>
              <a:t>) (</a:t>
            </a:r>
            <a:r>
              <a:rPr lang="nl-NL" err="1"/>
              <a:t>Github</a:t>
            </a:r>
            <a:r>
              <a:rPr lang="nl-NL"/>
              <a:t>) en oefeningen (GitHub)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7ED0E-EC4F-81BE-21B0-C8BEE88E8A8D}"/>
              </a:ext>
            </a:extLst>
          </p:cNvPr>
          <p:cNvSpPr txBox="1"/>
          <p:nvPr/>
        </p:nvSpPr>
        <p:spPr>
          <a:xfrm>
            <a:off x="6095998" y="6462156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effectLst/>
                <a:latin typeface="Overpass"/>
              </a:rPr>
              <a:t>Linken van data (</a:t>
            </a:r>
            <a:r>
              <a:rPr lang="en-US" b="1" i="0">
                <a:effectLst/>
                <a:latin typeface="Overpass"/>
                <a:hlinkClick r:id="rId3"/>
              </a:rPr>
              <a:t>https://www.ontotext.com/</a:t>
            </a:r>
            <a:r>
              <a:rPr lang="en-US" b="1" i="0">
                <a:effectLst/>
                <a:latin typeface="Overpass"/>
              </a:rPr>
              <a:t>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8715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Semantisch</a:t>
            </a:r>
            <a:r>
              <a:rPr lang="en-US"/>
              <a:t> web</a:t>
            </a:r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481" y="2988612"/>
            <a:ext cx="8671019" cy="1909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"The </a:t>
            </a:r>
            <a:r>
              <a:rPr lang="en-US" i="0">
                <a:solidFill>
                  <a:srgbClr val="202122"/>
                </a:solidFill>
                <a:effectLst/>
                <a:ea typeface="+mn-lt"/>
                <a:cs typeface="+mn-lt"/>
              </a:rPr>
              <a:t>Semantic 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Web is </a:t>
            </a:r>
            <a:r>
              <a:rPr lang="en-US" i="0">
                <a:solidFill>
                  <a:srgbClr val="202122"/>
                </a:solidFill>
                <a:effectLst/>
                <a:ea typeface="+mn-lt"/>
                <a:cs typeface="+mn-lt"/>
              </a:rPr>
              <a:t>a web of data that can be processed directly and indirectly by machines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."</a:t>
            </a:r>
            <a:br>
              <a:rPr lang="en-US">
                <a:ea typeface="+mn-lt"/>
                <a:cs typeface="+mn-lt"/>
              </a:rPr>
            </a:b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— </a:t>
            </a:r>
            <a:r>
              <a:rPr lang="en-US" i="0">
                <a:solidFill>
                  <a:srgbClr val="202122"/>
                </a:solidFill>
                <a:effectLst/>
                <a:ea typeface="+mn-lt"/>
                <a:cs typeface="+mn-lt"/>
              </a:rPr>
              <a:t>Tim Berners-Lee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,</a:t>
            </a:r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4" name="Picture 3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DC0A8D33-2003-7752-DE41-4FF2EAF7A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r="17171" b="3829"/>
          <a:stretch/>
        </p:blipFill>
        <p:spPr>
          <a:xfrm>
            <a:off x="9152511" y="2220960"/>
            <a:ext cx="2351314" cy="423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5A42-446B-C6C0-72B1-9E39435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 star open data model</a:t>
            </a:r>
          </a:p>
        </p:txBody>
      </p:sp>
      <p:pic>
        <p:nvPicPr>
          <p:cNvPr id="4" name="Content Placeholder 3" descr="5-star steps by example">
            <a:extLst>
              <a:ext uri="{FF2B5EF4-FFF2-40B4-BE49-F238E27FC236}">
                <a16:creationId xmlns:a16="http://schemas.microsoft.com/office/drawing/2014/main" id="{6753542D-D1A2-5491-488A-BAB9275E5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648" y="1559752"/>
            <a:ext cx="9333699" cy="52982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528FDB-A1A9-F6E2-A870-5F2FFD250482}"/>
              </a:ext>
            </a:extLst>
          </p:cNvPr>
          <p:cNvSpPr txBox="1"/>
          <p:nvPr/>
        </p:nvSpPr>
        <p:spPr>
          <a:xfrm>
            <a:off x="383498" y="1220449"/>
            <a:ext cx="672183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r>
              <a:rPr lang="en-US">
                <a:solidFill>
                  <a:srgbClr val="F2DF0C"/>
                </a:solidFill>
              </a:rPr>
              <a:t>★</a:t>
            </a:r>
            <a:r>
              <a:rPr lang="en-US"/>
              <a:t> </a:t>
            </a:r>
            <a:r>
              <a:rPr lang="en-US" b="1" err="1"/>
              <a:t>Publiceer</a:t>
            </a:r>
            <a:r>
              <a:rPr lang="en-US" b="1"/>
              <a:t> data online</a:t>
            </a:r>
            <a:r>
              <a:rPr lang="en-US"/>
              <a:t> (</a:t>
            </a:r>
            <a:r>
              <a:rPr lang="en-US" err="1"/>
              <a:t>bijv</a:t>
            </a:r>
            <a:r>
              <a:rPr lang="en-US"/>
              <a:t>. Excel of PDF)</a:t>
            </a:r>
          </a:p>
          <a:p>
            <a:endParaRPr lang="en-US">
              <a:solidFill>
                <a:srgbClr val="3C3C3C"/>
              </a:solidFill>
            </a:endParaRPr>
          </a:p>
          <a:p>
            <a:r>
              <a:rPr lang="en-US">
                <a:solidFill>
                  <a:srgbClr val="F2DF0C"/>
                </a:solidFill>
              </a:rPr>
              <a:t>★★ </a:t>
            </a:r>
            <a:r>
              <a:rPr lang="en-US" b="1" err="1"/>
              <a:t>Gebruik</a:t>
            </a:r>
            <a:r>
              <a:rPr lang="en-US" b="1"/>
              <a:t> </a:t>
            </a:r>
            <a:r>
              <a:rPr lang="en-US" b="1" err="1"/>
              <a:t>gestructureerde</a:t>
            </a:r>
            <a:r>
              <a:rPr lang="en-US" b="1"/>
              <a:t> </a:t>
            </a:r>
            <a:r>
              <a:rPr lang="en-US" b="1" err="1"/>
              <a:t>formaten</a:t>
            </a:r>
            <a:r>
              <a:rPr lang="en-US"/>
              <a:t> (</a:t>
            </a:r>
            <a:r>
              <a:rPr lang="en-US" err="1"/>
              <a:t>zoals</a:t>
            </a:r>
            <a:r>
              <a:rPr lang="en-US"/>
              <a:t> XLS)</a:t>
            </a:r>
          </a:p>
          <a:p>
            <a:endParaRPr lang="en-US">
              <a:solidFill>
                <a:srgbClr val="3C3C3C"/>
              </a:solidFill>
            </a:endParaRPr>
          </a:p>
          <a:p>
            <a:r>
              <a:rPr lang="en-US">
                <a:solidFill>
                  <a:srgbClr val="F2DF0C"/>
                </a:solidFill>
              </a:rPr>
              <a:t>★★★ </a:t>
            </a:r>
            <a:r>
              <a:rPr lang="en-US" b="1" err="1"/>
              <a:t>Gebruik</a:t>
            </a:r>
            <a:r>
              <a:rPr lang="en-US" b="1"/>
              <a:t> open </a:t>
            </a:r>
            <a:r>
              <a:rPr lang="en-US" b="1" err="1"/>
              <a:t>formaten</a:t>
            </a:r>
            <a:r>
              <a:rPr lang="en-US"/>
              <a:t> (</a:t>
            </a:r>
            <a:r>
              <a:rPr lang="en-US" err="1"/>
              <a:t>zoals</a:t>
            </a:r>
            <a:r>
              <a:rPr lang="en-US"/>
              <a:t> CSV, JSON, XML)</a:t>
            </a:r>
          </a:p>
          <a:p>
            <a:endParaRPr lang="en-US">
              <a:solidFill>
                <a:srgbClr val="3C3C3C"/>
              </a:solidFill>
            </a:endParaRPr>
          </a:p>
          <a:p>
            <a:r>
              <a:rPr lang="en-US">
                <a:solidFill>
                  <a:srgbClr val="F2DF0C"/>
                </a:solidFill>
              </a:rPr>
              <a:t>★★★★</a:t>
            </a:r>
            <a:r>
              <a:rPr lang="en-US"/>
              <a:t> </a:t>
            </a:r>
            <a:r>
              <a:rPr lang="en-US" b="1" err="1"/>
              <a:t>Gebruik</a:t>
            </a:r>
            <a:r>
              <a:rPr lang="en-US" b="1"/>
              <a:t> URI’s &amp; RDF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betekenisvolle</a:t>
            </a:r>
            <a:r>
              <a:rPr lang="en-US"/>
              <a:t> data</a:t>
            </a:r>
          </a:p>
          <a:p>
            <a:endParaRPr lang="en-US">
              <a:solidFill>
                <a:srgbClr val="3C3C3C"/>
              </a:solidFill>
            </a:endParaRPr>
          </a:p>
          <a:p>
            <a:r>
              <a:rPr lang="en-US">
                <a:solidFill>
                  <a:srgbClr val="F2DF0C"/>
                </a:solidFill>
              </a:rPr>
              <a:t>★★★★★</a:t>
            </a:r>
            <a:r>
              <a:rPr lang="en-US"/>
              <a:t> </a:t>
            </a:r>
            <a:r>
              <a:rPr lang="en-US" b="1"/>
              <a:t>Link je data </a:t>
            </a:r>
            <a:r>
              <a:rPr lang="en-US" b="1" err="1"/>
              <a:t>aan</a:t>
            </a:r>
            <a:r>
              <a:rPr lang="en-US" b="1"/>
              <a:t> </a:t>
            </a:r>
            <a:r>
              <a:rPr lang="en-US" b="1" err="1"/>
              <a:t>andere</a:t>
            </a:r>
            <a:r>
              <a:rPr lang="en-US" b="1"/>
              <a:t> datasets</a:t>
            </a:r>
            <a:r>
              <a:rPr lang="en-US"/>
              <a:t> (</a:t>
            </a:r>
            <a:r>
              <a:rPr lang="en-US" err="1"/>
              <a:t>lod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4661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DF28-86D6-7AEB-B4D6-27443EC1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open data</a:t>
            </a:r>
          </a:p>
        </p:txBody>
      </p:sp>
      <p:pic>
        <p:nvPicPr>
          <p:cNvPr id="4" name="Content Placeholder 3" descr="A white mug with words on it&#10;&#10;AI-generated content may be incorrect.">
            <a:extLst>
              <a:ext uri="{FF2B5EF4-FFF2-40B4-BE49-F238E27FC236}">
                <a16:creationId xmlns:a16="http://schemas.microsoft.com/office/drawing/2014/main" id="{365D79DD-3A21-506A-CFB7-6F280DC7E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780" y="3804216"/>
            <a:ext cx="2600325" cy="26003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0E32CA-BC22-E120-1970-C24BCF1DAD58}"/>
              </a:ext>
            </a:extLst>
          </p:cNvPr>
          <p:cNvSpPr txBox="1"/>
          <p:nvPr/>
        </p:nvSpPr>
        <p:spPr>
          <a:xfrm>
            <a:off x="819150" y="2551837"/>
            <a:ext cx="863600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sz="2000" b="1" err="1"/>
              <a:t>Linked</a:t>
            </a:r>
            <a:r>
              <a:rPr lang="nl-NL" sz="2000" b="1"/>
              <a:t> Open Data (LOD)</a:t>
            </a:r>
            <a:r>
              <a:rPr lang="nl-NL" sz="2000"/>
              <a:t> is gestructureerde data die via het web toegankelijk is en verbonden wordt met andere datasets, zodat informatie beter vindbaar en herbruikbaar is.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BACB1F-449F-BA58-0F17-E45B418C0C61}"/>
              </a:ext>
            </a:extLst>
          </p:cNvPr>
          <p:cNvSpPr txBox="1"/>
          <p:nvPr/>
        </p:nvSpPr>
        <p:spPr>
          <a:xfrm>
            <a:off x="820711" y="3918679"/>
            <a:ext cx="848318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De </a:t>
            </a:r>
            <a:r>
              <a:rPr lang="en-US" sz="2000" b="1" err="1"/>
              <a:t>ontwerprichtlijnen</a:t>
            </a:r>
            <a:r>
              <a:rPr lang="en-US" sz="2000" b="1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/>
              <a:t>Gebruik</a:t>
            </a:r>
            <a:r>
              <a:rPr lang="en-US" sz="2000"/>
              <a:t> URI's </a:t>
            </a:r>
            <a:r>
              <a:rPr lang="en-US" sz="2000" err="1"/>
              <a:t>als</a:t>
            </a:r>
            <a:r>
              <a:rPr lang="en-US" sz="2000"/>
              <a:t> namen voor dingen.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/>
              <a:t>Gebruik</a:t>
            </a:r>
            <a:r>
              <a:rPr lang="en-US" sz="2000"/>
              <a:t> HTTP-URI's </a:t>
            </a:r>
            <a:r>
              <a:rPr lang="en-US" sz="2000" err="1"/>
              <a:t>zodat</a:t>
            </a:r>
            <a:r>
              <a:rPr lang="en-US" sz="2000"/>
              <a:t> mensen die namen kunnen opzoeken.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/>
              <a:t>Wanneer</a:t>
            </a:r>
            <a:r>
              <a:rPr lang="en-US" sz="2000"/>
              <a:t> </a:t>
            </a:r>
            <a:r>
              <a:rPr lang="en-US" sz="2000" err="1"/>
              <a:t>iemand</a:t>
            </a:r>
            <a:r>
              <a:rPr lang="en-US" sz="2000"/>
              <a:t> </a:t>
            </a:r>
            <a:r>
              <a:rPr lang="en-US" sz="2000" err="1"/>
              <a:t>een</a:t>
            </a:r>
            <a:r>
              <a:rPr lang="en-US" sz="2000"/>
              <a:t> URI opzoekt, geef dan nuttige informatie terug met behulp van standaarden zoals RDF en SPARQL.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/>
              <a:t>Voeg</a:t>
            </a:r>
            <a:r>
              <a:rPr lang="en-US" sz="2000"/>
              <a:t> links </a:t>
            </a:r>
            <a:r>
              <a:rPr lang="en-US" sz="2000" err="1"/>
              <a:t>naar</a:t>
            </a:r>
            <a:r>
              <a:rPr lang="en-US" sz="2000"/>
              <a:t> andere URI's toe, zodat mensen meer dingen kunnen ontdekken.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9458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DD8E-7975-F209-F6EF-CFFB393E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open data cloud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0A9C33-689B-4D16-3ED8-49F4B2490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4913" y="1825625"/>
            <a:ext cx="4218042" cy="50321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F37B3-9966-473F-FB75-EA380DBB42A8}"/>
              </a:ext>
            </a:extLst>
          </p:cNvPr>
          <p:cNvSpPr txBox="1"/>
          <p:nvPr/>
        </p:nvSpPr>
        <p:spPr>
          <a:xfrm>
            <a:off x="839449" y="1919990"/>
            <a:ext cx="599106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444444"/>
                </a:solidFill>
                <a:latin typeface="Aptos"/>
                <a:cs typeface="Arial"/>
              </a:rPr>
              <a:t>The </a:t>
            </a:r>
            <a:r>
              <a:rPr lang="en-US" sz="2400" b="1">
                <a:solidFill>
                  <a:srgbClr val="2D8ECC"/>
                </a:solidFill>
                <a:latin typeface="Aptos"/>
                <a:cs typeface="Arial"/>
                <a:hlinkClick r:id="rId3"/>
              </a:rPr>
              <a:t>Linked Open Data</a:t>
            </a:r>
            <a:r>
              <a:rPr lang="en-US" sz="2400">
                <a:solidFill>
                  <a:srgbClr val="444444"/>
                </a:solidFill>
                <a:latin typeface="Aptos"/>
                <a:cs typeface="Arial"/>
              </a:rPr>
              <a:t> Cloud</a:t>
            </a:r>
            <a:br>
              <a:rPr lang="en-US" sz="2400">
                <a:latin typeface="Aptos"/>
                <a:cs typeface="Arial"/>
              </a:rPr>
            </a:br>
            <a:br>
              <a:rPr lang="en-US" sz="2400">
                <a:latin typeface="Aptos"/>
                <a:cs typeface="Arial"/>
              </a:rPr>
            </a:br>
            <a:r>
              <a:rPr lang="en-US" sz="2400" i="1">
                <a:solidFill>
                  <a:srgbClr val="212529"/>
                </a:solidFill>
                <a:latin typeface="Aptos"/>
                <a:cs typeface="Arial"/>
              </a:rPr>
              <a:t>2018-10-31 </a:t>
            </a:r>
            <a:r>
              <a:rPr lang="en-US" sz="2400" i="1">
                <a:solidFill>
                  <a:srgbClr val="3C3C3C"/>
                </a:solidFill>
                <a:latin typeface="Aptos"/>
                <a:cs typeface="Arial"/>
              </a:rPr>
              <a:t>–</a:t>
            </a:r>
            <a:r>
              <a:rPr lang="en-US" sz="2400" i="1">
                <a:solidFill>
                  <a:srgbClr val="212529"/>
                </a:solidFill>
                <a:latin typeface="Aptos"/>
                <a:cs typeface="Arial"/>
              </a:rPr>
              <a:t> 1229 datasets</a:t>
            </a:r>
            <a:br>
              <a:rPr lang="en-US" sz="2400" i="1">
                <a:latin typeface="Aptos"/>
                <a:cs typeface="Arial"/>
              </a:rPr>
            </a:br>
            <a:r>
              <a:rPr lang="en-US" sz="2400" i="1">
                <a:solidFill>
                  <a:srgbClr val="212529"/>
                </a:solidFill>
                <a:latin typeface="Aptos"/>
                <a:cs typeface="Arial"/>
              </a:rPr>
              <a:t>2019-03-29 </a:t>
            </a:r>
            <a:r>
              <a:rPr lang="en-US" sz="2400" i="1">
                <a:solidFill>
                  <a:srgbClr val="3C3C3C"/>
                </a:solidFill>
                <a:latin typeface="Aptos"/>
                <a:cs typeface="Arial"/>
              </a:rPr>
              <a:t>–</a:t>
            </a:r>
            <a:r>
              <a:rPr lang="en-US" sz="2400" i="1">
                <a:solidFill>
                  <a:srgbClr val="212529"/>
                </a:solidFill>
                <a:latin typeface="Aptos"/>
                <a:cs typeface="Arial"/>
              </a:rPr>
              <a:t> 1239 datasets</a:t>
            </a:r>
            <a:br>
              <a:rPr lang="en-US" sz="2400" i="1">
                <a:latin typeface="Aptos"/>
                <a:cs typeface="Arial"/>
              </a:rPr>
            </a:br>
            <a:r>
              <a:rPr lang="en-US" sz="2400" i="1">
                <a:solidFill>
                  <a:srgbClr val="212529"/>
                </a:solidFill>
                <a:latin typeface="Aptos"/>
                <a:cs typeface="Arial"/>
              </a:rPr>
              <a:t>2020-05-20 </a:t>
            </a:r>
            <a:r>
              <a:rPr lang="en-US" sz="2400" i="1">
                <a:solidFill>
                  <a:srgbClr val="3C3C3C"/>
                </a:solidFill>
                <a:latin typeface="Aptos"/>
                <a:cs typeface="Arial"/>
              </a:rPr>
              <a:t>–</a:t>
            </a:r>
            <a:r>
              <a:rPr lang="en-US" sz="2400" i="1">
                <a:solidFill>
                  <a:srgbClr val="212529"/>
                </a:solidFill>
                <a:latin typeface="Aptos"/>
                <a:cs typeface="Arial"/>
              </a:rPr>
              <a:t> 1255 datasets</a:t>
            </a:r>
            <a:br>
              <a:rPr lang="en-US" sz="2400" i="1">
                <a:latin typeface="Aptos"/>
                <a:cs typeface="Arial"/>
              </a:rPr>
            </a:br>
            <a:r>
              <a:rPr lang="en-US" sz="2400" i="1">
                <a:latin typeface="Aptos"/>
                <a:cs typeface="Arial"/>
              </a:rPr>
              <a:t>2022-11-03 – 1268 datasets</a:t>
            </a:r>
            <a:endParaRPr lang="en-US" sz="2400">
              <a:solidFill>
                <a:srgbClr val="444444"/>
              </a:solidFill>
              <a:latin typeface="Aptos"/>
              <a:cs typeface="Arial"/>
            </a:endParaRPr>
          </a:p>
          <a:p>
            <a:r>
              <a:rPr lang="en-US" sz="2400" i="1">
                <a:latin typeface="Aptos"/>
                <a:cs typeface="Arial"/>
              </a:rPr>
              <a:t>2023-09-03 – 1314 datasets</a:t>
            </a:r>
            <a:endParaRPr lang="en-US" sz="2400">
              <a:solidFill>
                <a:srgbClr val="444444"/>
              </a:solidFill>
              <a:latin typeface="Aptos"/>
              <a:cs typeface="Arial"/>
            </a:endParaRPr>
          </a:p>
          <a:p>
            <a:r>
              <a:rPr lang="en-US" sz="2400" i="1">
                <a:latin typeface="Aptos"/>
                <a:cs typeface="Arial"/>
              </a:rPr>
              <a:t>2024-12-31 – 1350 datasets</a:t>
            </a:r>
            <a:endParaRPr lang="en-US" sz="2400">
              <a:solidFill>
                <a:srgbClr val="444444"/>
              </a:solidFill>
              <a:latin typeface="Aptos"/>
              <a:cs typeface="Arial"/>
            </a:endParaRPr>
          </a:p>
          <a:p>
            <a:r>
              <a:rPr lang="en-US" sz="2400" i="1">
                <a:latin typeface="Aptos"/>
                <a:cs typeface="Arial"/>
              </a:rPr>
              <a:t>2025-03-26 – 1354 datasets</a:t>
            </a:r>
            <a:br>
              <a:rPr lang="en-US" sz="2400" i="1">
                <a:latin typeface="Aptos"/>
                <a:cs typeface="Arial"/>
              </a:rPr>
            </a:br>
            <a:br>
              <a:rPr lang="en-US" sz="2400" i="1">
                <a:latin typeface="Aptos"/>
                <a:cs typeface="Arial"/>
              </a:rPr>
            </a:br>
            <a:endParaRPr lang="en-US" sz="2400">
              <a:solidFill>
                <a:srgbClr val="444444"/>
              </a:solidFill>
              <a:latin typeface="Apto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968363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1_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Demo" id="{DD1ABC53-AD6C-4AF6-A3AC-5CF418B3A5D7}" vid="{AB134C20-E7F7-42A9-B7CB-77389986E60B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eonovum 2022">
    <a:dk1>
      <a:srgbClr val="3C3C3C"/>
    </a:dk1>
    <a:lt1>
      <a:sysClr val="window" lastClr="FFFFFF"/>
    </a:lt1>
    <a:dk2>
      <a:srgbClr val="64686B"/>
    </a:dk2>
    <a:lt2>
      <a:srgbClr val="EEEEEE"/>
    </a:lt2>
    <a:accent1>
      <a:srgbClr val="97C00E"/>
    </a:accent1>
    <a:accent2>
      <a:srgbClr val="64686B"/>
    </a:accent2>
    <a:accent3>
      <a:srgbClr val="0085C6"/>
    </a:accent3>
    <a:accent4>
      <a:srgbClr val="97C00E"/>
    </a:accent4>
    <a:accent5>
      <a:srgbClr val="64686B"/>
    </a:accent5>
    <a:accent6>
      <a:srgbClr val="0085C6"/>
    </a:accent6>
    <a:hlink>
      <a:srgbClr val="0085C6"/>
    </a:hlink>
    <a:folHlink>
      <a:srgbClr val="64686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448F20-ECFB-4A9D-9386-B34448188CA2}">
  <ds:schemaRefs>
    <ds:schemaRef ds:uri="http://purl.org/dc/dcmitype/"/>
    <ds:schemaRef ds:uri="http://schemas.microsoft.com/office/infopath/2007/PartnerControls"/>
    <ds:schemaRef ds:uri="385505e6-e5d7-4f1a-b335-045f4e6272b3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86b5f7f7-2f15-447a-b5f6-1e4312ec3a6d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6F92F2C-9015-421F-8CC7-281686CCF2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E1AF39-4178-4EB9-AFB2-2F8213BDE6F8}">
  <ds:schemaRefs>
    <ds:schemaRef ds:uri="385505e6-e5d7-4f1a-b335-045f4e6272b3"/>
    <ds:schemaRef ds:uri="86b5f7f7-2f15-447a-b5f6-1e4312ec3a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1519</Words>
  <Application>Microsoft Office PowerPoint</Application>
  <PresentationFormat>Widescreen</PresentationFormat>
  <Paragraphs>221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Aptos</vt:lpstr>
      <vt:lpstr>Arial</vt:lpstr>
      <vt:lpstr>Calibri</vt:lpstr>
      <vt:lpstr>Courier New</vt:lpstr>
      <vt:lpstr>Overpass</vt:lpstr>
      <vt:lpstr>Segoe UI</vt:lpstr>
      <vt:lpstr>Tenorite</vt:lpstr>
      <vt:lpstr>Wingdings</vt:lpstr>
      <vt:lpstr>Geonovum</vt:lpstr>
      <vt:lpstr>1_Geonovum</vt:lpstr>
      <vt:lpstr>Geonovum</vt:lpstr>
      <vt:lpstr>Agenda</vt:lpstr>
      <vt:lpstr>Wie zijn wij?</vt:lpstr>
      <vt:lpstr>Wie zijn jullie?</vt:lpstr>
      <vt:lpstr>Benodigdheden</vt:lpstr>
      <vt:lpstr>Semantisch web</vt:lpstr>
      <vt:lpstr>5 star open data model</vt:lpstr>
      <vt:lpstr>Linked open data</vt:lpstr>
      <vt:lpstr>Linked open data cloud</vt:lpstr>
      <vt:lpstr>Linked Data Bouwstenen – Een “Triple”</vt:lpstr>
      <vt:lpstr>Linked Data Bouwstenen – een “Graaf” </vt:lpstr>
      <vt:lpstr>Linked Data Bouwstenen – Linken</vt:lpstr>
      <vt:lpstr>Relationele data naar Linked Data</vt:lpstr>
      <vt:lpstr>Vaste structuur vs vrije basisvorm</vt:lpstr>
      <vt:lpstr>  Het is speeltijd (Play-a-LOD Dieren).</vt:lpstr>
      <vt:lpstr>Korte pauze</vt:lpstr>
      <vt:lpstr>Ontologieën</vt:lpstr>
      <vt:lpstr>Ontologieën</vt:lpstr>
      <vt:lpstr>Ontologieën</vt:lpstr>
      <vt:lpstr>Ontologieën</vt:lpstr>
      <vt:lpstr>DCAT</vt:lpstr>
      <vt:lpstr>schema.org</vt:lpstr>
      <vt:lpstr>SKOS</vt:lpstr>
      <vt:lpstr>DCTERMS</vt:lpstr>
      <vt:lpstr>NEN3610-LD</vt:lpstr>
      <vt:lpstr>Wat is ttl (serializatie)?</vt:lpstr>
      <vt:lpstr>LD bouwstenen</vt:lpstr>
      <vt:lpstr>URI strategy</vt:lpstr>
      <vt:lpstr>Lunch</vt:lpstr>
      <vt:lpstr>Wat is SPARQL?</vt:lpstr>
      <vt:lpstr>SPARQL</vt:lpstr>
      <vt:lpstr>SPARQL</vt:lpstr>
      <vt:lpstr>GeoSPARQL – sf en gml</vt:lpstr>
      <vt:lpstr>geoSPARQL - BRT</vt:lpstr>
      <vt:lpstr>geoSPARQL – toevoegen een polygon</vt:lpstr>
      <vt:lpstr>GeoSPARQL - topology</vt:lpstr>
      <vt:lpstr>GeoSPARQL – geof:sfWithin </vt:lpstr>
      <vt:lpstr>Aan de slag</vt:lpstr>
      <vt:lpstr>Opdrachten</vt:lpstr>
      <vt:lpstr>Linked data in het wild</vt:lpstr>
      <vt:lpstr>PowerPoint Presentation</vt:lpstr>
      <vt:lpstr>ETL plaat van Triply toevoegen</vt:lpstr>
      <vt:lpstr>PowerPoint Presentation</vt:lpstr>
      <vt:lpstr>Kadaster Knowledge Graph (KKG)      Kadaster</vt:lpstr>
      <vt:lpstr>Kadaster Knowledge Graph (KKG)                   query builder     </vt:lpstr>
      <vt:lpstr>NEN standarden</vt:lpstr>
      <vt:lpstr>NEN3610 - LD</vt:lpstr>
      <vt:lpstr>Open street map (OSM) linked data</vt:lpstr>
      <vt:lpstr>Vragen?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Tanja Ronzhina</dc:creator>
  <cp:lastModifiedBy>Rolf Jonker</cp:lastModifiedBy>
  <cp:revision>1</cp:revision>
  <dcterms:created xsi:type="dcterms:W3CDTF">2025-03-12T12:22:29Z</dcterms:created>
  <dcterms:modified xsi:type="dcterms:W3CDTF">2025-04-24T09:53:55Z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